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94916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9344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94916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83808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9344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94916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38080" y="473688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cap="rnd" w="381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841320" y="448200"/>
            <a:ext cx="10515240" cy="4068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000000"/>
                </a:solidFill>
                <a:latin typeface="The Serif Hand Black"/>
              </a:rPr>
              <a:t>Click to edit Master title style</a:t>
            </a:r>
            <a:endParaRPr b="0" lang="pl-PL" sz="9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119AB3E-7CA5-405C-A011-CD4860532945}" type="datetime">
              <a:rPr b="0" lang="en-US" sz="1600" spc="-1" strike="noStrike">
                <a:solidFill>
                  <a:srgbClr val="8b8b8b"/>
                </a:solidFill>
                <a:latin typeface="The Hand Bold"/>
              </a:rPr>
              <a:t>1/9/23</a:t>
            </a:fld>
            <a:endParaRPr b="0" lang="pl-PL" sz="16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A2FCFE7-1584-4723-A36D-05FF74E892D8}" type="slidenum">
              <a:rPr b="0" lang="en-US" sz="1600" spc="-1" strike="noStrike">
                <a:solidFill>
                  <a:srgbClr val="8b8b8b"/>
                </a:solidFill>
                <a:latin typeface="The Hand Bold"/>
              </a:rPr>
              <a:t>&lt;numer&gt;</a:t>
            </a:fld>
            <a:endParaRPr b="0" lang="pl-PL" sz="16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The Hand Bold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The Hand Bold"/>
              </a:rPr>
              <a:t>Drugi poziom konspektu</a:t>
            </a:r>
            <a:endParaRPr b="0" lang="pl-PL" sz="2400" spc="-1" strike="noStrike">
              <a:solidFill>
                <a:srgbClr val="000000"/>
              </a:solidFill>
              <a:latin typeface="The Hand Bold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The Hand Bold"/>
              </a:rPr>
              <a:t>Trzeci poziom konspektu</a:t>
            </a:r>
            <a:endParaRPr b="0" lang="pl-PL" sz="2000" spc="-1" strike="noStrike">
              <a:solidFill>
                <a:srgbClr val="000000"/>
              </a:solidFill>
              <a:latin typeface="The Hand Bold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The Hand Bold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The Hand Bold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The Hand Bold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The Hand Bold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The Hand Bold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The Hand Bold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The Hand Bold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The Serif Hand Black"/>
              </a:rPr>
              <a:t>Click to edit Master title style</a:t>
            </a:r>
            <a:endParaRPr b="0" lang="pl-PL" sz="54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>
            <a:normAutofit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he Hand Bold"/>
              </a:rPr>
              <a:t>Click to edit Master text styles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lvl="1" marL="6858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he Hand Bold"/>
              </a:rPr>
              <a:t>Second level</a:t>
            </a:r>
            <a:endParaRPr b="0" lang="pl-PL" sz="2400" spc="-1" strike="noStrike">
              <a:solidFill>
                <a:srgbClr val="000000"/>
              </a:solidFill>
              <a:latin typeface="The Hand Bold"/>
            </a:endParaRPr>
          </a:p>
          <a:p>
            <a:pPr lvl="2" marL="11430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he Hand Bold"/>
              </a:rPr>
              <a:t>Third level</a:t>
            </a:r>
            <a:endParaRPr b="0" lang="pl-PL" sz="2000" spc="-1" strike="noStrike">
              <a:solidFill>
                <a:srgbClr val="000000"/>
              </a:solidFill>
              <a:latin typeface="The Hand Bold"/>
            </a:endParaRPr>
          </a:p>
          <a:p>
            <a:pPr lvl="3" marL="16002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The Hand Bold"/>
              </a:rPr>
              <a:t>Fourth level</a:t>
            </a:r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  <a:p>
            <a:pPr lvl="4" marL="20574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The Hand Bold"/>
              </a:rPr>
              <a:t>Fifth level</a:t>
            </a:r>
            <a:endParaRPr b="0" lang="pl-PL" sz="18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1A924AF-6420-4E10-BF21-26D863C1AB11}" type="datetime">
              <a:rPr b="0" lang="en-US" sz="1600" spc="-1" strike="noStrike">
                <a:solidFill>
                  <a:srgbClr val="8b8b8b"/>
                </a:solidFill>
                <a:latin typeface="The Hand Bold"/>
              </a:rPr>
              <a:t>1/9/23</a:t>
            </a:fld>
            <a:endParaRPr b="0" lang="pl-PL" sz="16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3D23F6A-D1E1-4D3C-8259-ADD08333CA22}" type="slidenum">
              <a:rPr b="0" lang="en-US" sz="1600" spc="-1" strike="noStrike">
                <a:solidFill>
                  <a:srgbClr val="8b8b8b"/>
                </a:solidFill>
                <a:latin typeface="The Hand Bold"/>
              </a:rPr>
              <a:t>&lt;numer&gt;</a:t>
            </a:fld>
            <a:endParaRPr b="0" lang="pl-PL" sz="1600" spc="-1" strike="noStrike">
              <a:latin typeface="Times New Roman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838080" y="1710000"/>
            <a:ext cx="10515240" cy="27000"/>
          </a:xfrm>
          <a:custGeom>
            <a:avLst/>
            <a:gdLst/>
            <a:ahLst/>
            <a:rect l="l" t="t" r="r" b="b"/>
            <a:pathLst>
              <a:path w="10515600" h="27432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cap="rnd" w="381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arslege.pl/konstytucja-rzeczypospolitej-polskiej/k15/a5269/" TargetMode="External"/><Relationship Id="rId2" Type="http://schemas.openxmlformats.org/officeDocument/2006/relationships/hyperlink" Target="https://arslege.pl/konstytucja-rzeczypospolitej-polskiej/k15/a5270/" TargetMode="External"/><Relationship Id="rId3" Type="http://schemas.openxmlformats.org/officeDocument/2006/relationships/hyperlink" Target="https://arslege.pl/konstytucja-rzeczypospolitej-polskiej/k15/a5271/" TargetMode="External"/><Relationship Id="rId4" Type="http://schemas.openxmlformats.org/officeDocument/2006/relationships/hyperlink" Target="https://arslege.pl/konstytucja-rzeczypospolitej-polskiej/k15/a5272/" TargetMode="External"/><Relationship Id="rId5" Type="http://schemas.openxmlformats.org/officeDocument/2006/relationships/hyperlink" Target="https://arslege.pl/konstytucja-rzeczypospolitej-polskiej/k15/a5273/" TargetMode="External"/><Relationship Id="rId6" Type="http://schemas.openxmlformats.org/officeDocument/2006/relationships/hyperlink" Target="https://arslege.pl/konstytucja-rzeczypospolitej-polskiej/k15/a5275/" TargetMode="External"/><Relationship Id="rId7" Type="http://schemas.openxmlformats.org/officeDocument/2006/relationships/hyperlink" Target="https://arslege.pl/konstytucja-rzeczypospolitej-polskiej/k15/a5279/" TargetMode="External"/><Relationship Id="rId8" Type="http://schemas.openxmlformats.org/officeDocument/2006/relationships/hyperlink" Target="https://arslege.pl/konstytucja-rzeczypospolitej-polskiej/k15/a5282/" TargetMode="External"/><Relationship Id="rId9" Type="http://schemas.openxmlformats.org/officeDocument/2006/relationships/hyperlink" Target="https://arslege.pl/konstytucja-rzeczypospolitej-polskiej/k15/a5283/" TargetMode="External"/><Relationship Id="rId10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5" name="Picture 3" descr=""/>
          <p:cNvPicPr/>
          <p:nvPr/>
        </p:nvPicPr>
        <p:blipFill>
          <a:blip r:embed="rId1">
            <a:alphaModFix amt="50000"/>
          </a:blip>
          <a:srcRect l="0" t="37598" r="-2" b="615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804960" y="614160"/>
            <a:ext cx="10577160" cy="5565960"/>
          </a:xfrm>
          <a:custGeom>
            <a:avLst/>
            <a:gdLst/>
            <a:ahLst/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817fba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TextShape 3"/>
          <p:cNvSpPr txBox="1"/>
          <p:nvPr/>
        </p:nvSpPr>
        <p:spPr>
          <a:xfrm>
            <a:off x="2066760" y="1731600"/>
            <a:ext cx="8057880" cy="2453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57000"/>
          </a:bodyPr>
          <a:p>
            <a:pPr algn="ctr">
              <a:lnSpc>
                <a:spcPct val="100000"/>
              </a:lnSpc>
            </a:pPr>
            <a:r>
              <a:rPr b="1" lang="pl-PL" sz="9600" spc="-1" strike="noStrike">
                <a:solidFill>
                  <a:srgbClr val="ffffff"/>
                </a:solidFill>
                <a:latin typeface="The Serif Hand Black"/>
              </a:rPr>
              <a:t>Prawa człowieka</a:t>
            </a:r>
            <a:endParaRPr b="0" lang="pl-PL" sz="9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88" name="TextShape 4"/>
          <p:cNvSpPr txBox="1"/>
          <p:nvPr/>
        </p:nvSpPr>
        <p:spPr>
          <a:xfrm>
            <a:off x="3228840" y="4599360"/>
            <a:ext cx="5733720" cy="934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ctr"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3200" spc="-1" strike="noStrike">
                <a:solidFill>
                  <a:srgbClr val="ffffff"/>
                </a:solidFill>
                <a:latin typeface="The Hand Bold"/>
              </a:rPr>
              <a:t>   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3974040" y="441936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cap="rnd" w="381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44000"/>
          </a:bodyPr>
          <a:p>
            <a:pPr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The Serif Hand Black"/>
              </a:rPr>
              <a:t>,,Deklaracja praw człowieka i obywatela”</a:t>
            </a:r>
            <a:endParaRPr b="0" lang="pl-PL" sz="60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1001520" y="2555280"/>
            <a:ext cx="10188360" cy="3575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4000"/>
          </a:bodyPr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3600" spc="-1" strike="noStrike">
                <a:solidFill>
                  <a:srgbClr val="000000"/>
                </a:solidFill>
                <a:latin typeface="Monotype Corsiva"/>
              </a:rPr>
              <a:t>Deklaracja opiera się na założeniu, że podstawowe prawa i wolności są przynależne każdemu człowiekowi, są one niezbywalne i w równym stopniu stosowane wobec każdego. Każdy rodzi się wolny i równy w godności i prawach.</a:t>
            </a:r>
            <a:endParaRPr b="0" lang="pl-PL" sz="36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668880" y="1677240"/>
            <a:ext cx="10853640" cy="18000"/>
          </a:xfrm>
          <a:custGeom>
            <a:avLst/>
            <a:gdLst/>
            <a:ahLst/>
            <a:rect l="l" t="t" r="r" b="b"/>
            <a:pathLst>
              <a:path w="10853928" h="18288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ln cap="rnd" w="38100">
            <a:solidFill>
              <a:srgbClr val="817fb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pl-PL" sz="6600" spc="-1" strike="noStrike">
                <a:solidFill>
                  <a:srgbClr val="000000"/>
                </a:solidFill>
                <a:latin typeface="The Serif Hand Black"/>
              </a:rPr>
              <a:t>Prawa dziecka</a:t>
            </a:r>
            <a:endParaRPr b="0" lang="pl-PL" sz="6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23" name="TextShape 4"/>
          <p:cNvSpPr txBox="1"/>
          <p:nvPr/>
        </p:nvSpPr>
        <p:spPr>
          <a:xfrm>
            <a:off x="838080" y="1929240"/>
            <a:ext cx="10684440" cy="4251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37000"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prawa osobiste</a:t>
            </a: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, np. do życia i rozwoju, do wychowania w rodzinie, do wolności od przemocy fizycznej lub psychicznej oraz od wyzysku i wszelkiego okrucieństwa,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prawa socjalne</a:t>
            </a: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, np. do ochrony zdrowia, do wypoczynku i czasu wolnego, 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prawa kulturalne</a:t>
            </a: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, np. do nauki, do korzystania z dóbr kultury.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Na rzecz dzieci na świecie działa organizacja </a:t>
            </a: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UNICEF</a:t>
            </a: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, której zadaniem jest m.in.: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wsparcie dzieci poszkodowanych na skutek kryzysów humanitarnych,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organizowanie szczepień, dostarczanie czystej wody, leków, edukacją, budową szkół i szpitali,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 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3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"/>
                            </p:stCondLst>
                            <p:childTnLst>
                              <p:par>
                                <p:cTn id="95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7" dur="75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8" dur="75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75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3" dur="75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4" dur="75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75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50"/>
                            </p:stCondLst>
                            <p:childTnLst>
                              <p:par>
                                <p:cTn id="107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9" dur="75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0" dur="75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75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5" dur="75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6" dur="75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7" dur="75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19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1" dur="75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2" dur="75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75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"/>
                            </p:stCondLst>
                            <p:childTnLst>
                              <p:par>
                                <p:cTn id="125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7" dur="75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8" dur="75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75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250"/>
                            </p:stCondLst>
                            <p:childTnLst>
                              <p:par>
                                <p:cTn id="131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3" dur="75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4" dur="75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5" dur="75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The Serif Hand Black"/>
              </a:rPr>
              <a:t>Kategorie praw człowieka</a:t>
            </a:r>
            <a:endParaRPr b="0" lang="pl-PL" sz="54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838080" y="1929240"/>
            <a:ext cx="10515240" cy="42516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Prawa i wolności osobiste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Prawa i wolności polityczne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Prawa i wolności kulturalne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Prawa i wolności socjalne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Prawa i wolności ekonomiczne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Wolności oraz prawa człowieka i obywatela mają swoje miejsce w 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  <p:timing>
    <p:tnLst>
      <p:par>
        <p:cTn id="136" dur="indefinite" restart="never" nodeType="tmRoot">
          <p:childTnLst>
            <p:seq>
              <p:cTn id="137" dur="indefinite" nodeType="mainSeq"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2" dur="7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"/>
                            </p:stCondLst>
                            <p:childTnLst>
                              <p:par>
                                <p:cTn id="144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6" dur="75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7" dur="75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1" dur="75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75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250"/>
                            </p:stCondLst>
                            <p:childTnLst>
                              <p:par>
                                <p:cTn id="154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6" dur="75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7" dur="75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75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75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750"/>
                            </p:stCondLst>
                            <p:childTnLst>
                              <p:par>
                                <p:cTn id="164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6" dur="75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7" dur="75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500"/>
                            </p:stCondLst>
                            <p:childTnLst>
                              <p:par>
                                <p:cTn id="169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1" dur="75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75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2"/>
          <p:cNvSpPr/>
          <p:nvPr/>
        </p:nvSpPr>
        <p:spPr>
          <a:xfrm>
            <a:off x="668880" y="1677240"/>
            <a:ext cx="10853640" cy="18000"/>
          </a:xfrm>
          <a:custGeom>
            <a:avLst/>
            <a:gdLst/>
            <a:ahLst/>
            <a:rect l="l" t="t" r="r" b="b"/>
            <a:pathLst>
              <a:path w="10853928" h="18288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ln cap="rnd" w="38100">
            <a:solidFill>
              <a:srgbClr val="817fb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38000"/>
          </a:bodyPr>
          <a:p>
            <a:pPr>
              <a:lnSpc>
                <a:spcPct val="100000"/>
              </a:lnSpc>
            </a:pPr>
            <a:r>
              <a:rPr b="0" lang="pl-PL" sz="6600" spc="-1" strike="noStrike">
                <a:solidFill>
                  <a:srgbClr val="000000"/>
                </a:solidFill>
                <a:latin typeface="The Serif Hand Black"/>
              </a:rPr>
              <a:t>Generacje PRAW Człowieka</a:t>
            </a:r>
            <a:endParaRPr b="0" lang="pl-PL" sz="6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29" name="TextShape 4"/>
          <p:cNvSpPr txBox="1"/>
          <p:nvPr/>
        </p:nvSpPr>
        <p:spPr>
          <a:xfrm rot="10800000">
            <a:off x="12143520" y="6718680"/>
            <a:ext cx="45360" cy="1393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The Hand Bold"/>
              </a:rPr>
              <a:t>  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</p:txBody>
      </p:sp>
      <p:graphicFrame>
        <p:nvGraphicFramePr>
          <p:cNvPr id="130" name="Table 5"/>
          <p:cNvGraphicFramePr/>
          <p:nvPr/>
        </p:nvGraphicFramePr>
        <p:xfrm>
          <a:off x="1549800" y="2697120"/>
          <a:ext cx="9091800" cy="2482920"/>
        </p:xfrm>
        <a:graphic>
          <a:graphicData uri="http://schemas.openxmlformats.org/drawingml/2006/table">
            <a:tbl>
              <a:tblPr/>
              <a:tblGrid>
                <a:gridCol w="3030480"/>
                <a:gridCol w="3030480"/>
                <a:gridCol w="3030840"/>
              </a:tblGrid>
              <a:tr h="5846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Monotype Corsiva"/>
                        </a:rPr>
                        <a:t>PIERWSZA GENERACJA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17fba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Monotype Corsiva"/>
                        </a:rPr>
                        <a:t>DRUGA GENERACJA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17fba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Monotype Corsiva"/>
                        </a:rPr>
                        <a:t>TRZECIA GENERACJA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17fba"/>
                    </a:solidFill>
                  </a:tcPr>
                </a:tc>
              </a:tr>
              <a:tr h="5846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Prawa osobiste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Prawa ekonomiczne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Prawa solidarnościowe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</a:tr>
              <a:tr h="7290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Prawa obywatelskie i polityczne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cf3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Prawa socjalne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cf3"/>
                    </a:solidFill>
                  </a:tcPr>
                </a:tc>
              </a:tr>
              <a:tr h="58464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Prawa kulturalne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</a:tr>
            </a:tbl>
          </a:graphicData>
        </a:graphic>
      </p:graphicFrame>
    </p:spTree>
  </p:cSld>
  <p:transition spd="slow">
    <p:push dir="u"/>
  </p:transition>
  <p:timing>
    <p:tnLst>
      <p:par>
        <p:cTn id="173" dur="indefinite" restart="never" nodeType="tmRoot">
          <p:childTnLst>
            <p:seq>
              <p:cTn id="174" dur="indefinite" nodeType="mainSeq"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0"/>
                            </p:stCondLst>
                            <p:childTnLst>
                              <p:par>
                                <p:cTn id="181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3" dur="7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4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5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The Serif Hand Black"/>
              </a:rPr>
              <a:t>Przyczyny łamania Praw człowieka</a:t>
            </a:r>
            <a:endParaRPr b="0" lang="pl-PL" sz="54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838080" y="5713560"/>
            <a:ext cx="10515240" cy="9133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34000"/>
          </a:bodyPr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Ochroną praw człowieka zajmuje się Rzecznik Praw Obywatelskich, a za ochronę praw dziecka odpowiada Rzecznik Praw Dziecka.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</p:txBody>
      </p:sp>
      <p:graphicFrame>
        <p:nvGraphicFramePr>
          <p:cNvPr id="133" name="Table 3"/>
          <p:cNvGraphicFramePr/>
          <p:nvPr/>
        </p:nvGraphicFramePr>
        <p:xfrm>
          <a:off x="838080" y="1924560"/>
          <a:ext cx="10515240" cy="3648240"/>
        </p:xfrm>
        <a:graphic>
          <a:graphicData uri="http://schemas.openxmlformats.org/drawingml/2006/table">
            <a:tbl>
              <a:tblPr/>
              <a:tblGrid>
                <a:gridCol w="2628720"/>
                <a:gridCol w="2628720"/>
                <a:gridCol w="2628720"/>
                <a:gridCol w="2629080"/>
              </a:tblGrid>
              <a:tr h="4104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Monotype Corsiva"/>
                        </a:rPr>
                        <a:t>Ekonomiczne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17fba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Monotype Corsiva"/>
                        </a:rPr>
                        <a:t>Kulturowe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17fba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Monotype Corsiva"/>
                        </a:rPr>
                        <a:t>Prawne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17fba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Monotype Corsiva"/>
                        </a:rPr>
                        <a:t>Polityczne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17fba"/>
                    </a:solidFill>
                  </a:tcPr>
                </a:tc>
              </a:tr>
              <a:tr h="5189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Niekiedy państwa starają się zagwarantować przestrzeganie praw człowieka, lecz z powodu złej sytuacji ekonomicznej i panującej biedy nie udaje się zrealizować tego celu. Obywatele wielu państw rozwijających się mają np. utrudniony dostęp do nauki i opieki lekarskiej.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Prawa człowieka w obecnym kształcie wywodzą się z kultury europejskiej. Nie zawsze są uznawane przez przedstawicieli innych kręgów kulturowych. Ta zasada działa w dwie strony: zachowanie normalne dla kultur nieeuropejskich bywa często źle oceniane w Europie.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Wiele państw odmawia podpisania międzynarodowych konwencji dotyczących ochrony praw człowieka. Swoje decyzje tłumaczą tym, że umowy nie uwzględniają specyfiki danego kraju lub zawierają nadmiernie restrykcyjne przepisy.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Monotype Corsiva"/>
                        </a:rPr>
                        <a:t>Osoby sprawujące władzę dyktatorską często decydują się na poświęcanie życia obywateli i nieprzestrzeganie ich praw w imię realizacji własnych celów. Rządy autorytarne i totalitarne wykluczają też możliwość skutecznego kontrolowania ich działań przez instytucje demokratyczne.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8d7e6"/>
                    </a:solidFill>
                  </a:tcPr>
                </a:tc>
              </a:tr>
            </a:tbl>
          </a:graphicData>
        </a:graphic>
      </p:graphicFrame>
    </p:spTree>
  </p:cSld>
  <p:transition spd="slow">
    <p:push dir="u"/>
  </p:transition>
  <p:timing>
    <p:tnLst>
      <p:par>
        <p:cTn id="186" dur="indefinite" restart="never" nodeType="tmRoot">
          <p:childTnLst>
            <p:seq>
              <p:cTn id="187" dur="indefinite" nodeType="mainSeq"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2" dur="7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50"/>
                            </p:stCondLst>
                            <p:childTnLst>
                              <p:par>
                                <p:cTn id="194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6" dur="7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7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nodeType="afterEffect" fill="hold" presetClass="entr" presetID="53" presetSubtype="16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4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TextShape 2"/>
          <p:cNvSpPr txBox="1"/>
          <p:nvPr/>
        </p:nvSpPr>
        <p:spPr>
          <a:xfrm>
            <a:off x="841320" y="548640"/>
            <a:ext cx="3419280" cy="5431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The Serif Hand Black"/>
              </a:rPr>
              <a:t>DziĘkujĘ ZA UWAGĘ </a:t>
            </a:r>
            <a:endParaRPr b="0" lang="pl-PL" sz="60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36" name="CustomShape 3"/>
          <p:cNvSpPr/>
          <p:nvPr/>
        </p:nvSpPr>
        <p:spPr>
          <a:xfrm rot="5400000">
            <a:off x="2539440" y="3254040"/>
            <a:ext cx="4480200" cy="27000"/>
          </a:xfrm>
          <a:custGeom>
            <a:avLst/>
            <a:gdLst/>
            <a:ahLst/>
            <a:rect l="l" t="t" r="r" b="b"/>
            <a:pathLst>
              <a:path w="4480560" h="27432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ln cap="rnd" w="41275">
            <a:solidFill>
              <a:srgbClr val="817fb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TextShape 4"/>
          <p:cNvSpPr txBox="1"/>
          <p:nvPr/>
        </p:nvSpPr>
        <p:spPr>
          <a:xfrm>
            <a:off x="5298480" y="552240"/>
            <a:ext cx="6051960" cy="5431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Julia Gos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Klasa 8B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668880" y="1677240"/>
            <a:ext cx="10853640" cy="18000"/>
          </a:xfrm>
          <a:custGeom>
            <a:avLst/>
            <a:gdLst/>
            <a:ahLst/>
            <a:rect l="l" t="t" r="r" b="b"/>
            <a:pathLst>
              <a:path w="10853928" h="18288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ln cap="rnd" w="38100">
            <a:solidFill>
              <a:srgbClr val="817fb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>
              <a:lnSpc>
                <a:spcPct val="90000"/>
              </a:lnSpc>
            </a:pPr>
            <a:r>
              <a:rPr b="0" lang="pl-PL" sz="4600" spc="-1" strike="noStrike">
                <a:solidFill>
                  <a:srgbClr val="000000"/>
                </a:solidFill>
                <a:latin typeface="The Serif Hand Black"/>
              </a:rPr>
              <a:t>Na czym polegajĄ I KOMU PRZYSłUGUJĄ PRAWA CZłOWIEKA?</a:t>
            </a:r>
            <a:endParaRPr b="0" lang="pl-PL" sz="4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838080" y="1929240"/>
            <a:ext cx="10515240" cy="4251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1000"/>
          </a:bodyPr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Monotype Corsiva"/>
                <a:ea typeface="The Hand Bold"/>
              </a:rPr>
              <a:t>Prawa człowieka to zespół praw i wolności, które przysługują każdemu człowiekowi  od narodzin aż do śmierci, bez względu na rasę, płeć, język, wyznanie, przekonania polityczne, pochodzenie narodowe i społeczne, majątek itp. Prawa człowieka są niezbywalne (nie można się ich zrzec) i nienaruszalne. Źródłem praw człowieka jest godność człowieka.</a:t>
            </a:r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75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75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75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The Serif Hand Black"/>
              </a:rPr>
              <a:t>Funkcje praw człowieka</a:t>
            </a:r>
            <a:endParaRPr b="0" lang="pl-PL" sz="54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929240"/>
            <a:ext cx="10515240" cy="4251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4000"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Monotype Corsiva"/>
              </a:rPr>
              <a:t>Nakładają na państwo obowiązek dbania o to, aby prawa i wolności jednostki nie były naruszane przez innych ludzi.</a:t>
            </a:r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Monotype Corsiva"/>
              </a:rPr>
              <a:t>Chronią jednostkę przed działaniami państwa naruszającymi jej wolność.</a:t>
            </a:r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Monotype Corsiva"/>
              </a:rPr>
              <a:t> </a:t>
            </a:r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75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75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75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75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75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75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668880" y="1677240"/>
            <a:ext cx="10853640" cy="18000"/>
          </a:xfrm>
          <a:custGeom>
            <a:avLst/>
            <a:gdLst/>
            <a:ahLst/>
            <a:rect l="l" t="t" r="r" b="b"/>
            <a:pathLst>
              <a:path w="10853928" h="18288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ln cap="rnd" w="38100">
            <a:solidFill>
              <a:srgbClr val="817fb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pl-PL" sz="6600" spc="-1" strike="noStrike">
                <a:solidFill>
                  <a:srgbClr val="000000"/>
                </a:solidFill>
                <a:latin typeface="The Serif Hand Black"/>
              </a:rPr>
              <a:t>Cechy praw człowieka</a:t>
            </a:r>
            <a:endParaRPr b="0" lang="pl-PL" sz="6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838080" y="1929240"/>
            <a:ext cx="10515240" cy="4251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9000"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Powszechne </a:t>
            </a: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- Przysługują wszystkim ludziom, bez względu na narodowość, rasę, wiek, płeć, pochodzenie czy miejsce zamieszkania.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Przyrodzone</a:t>
            </a: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 - Wynikają z bycia istotą ludzką, a nie z nadania państwa czy prawodawcy. Obowiązują niezależnie od woli władz i przepisów prawa.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Nienaruszalne</a:t>
            </a:r>
            <a:r>
              <a:rPr b="0" lang="pl-PL" sz="2800" spc="-1" strike="noStrike">
                <a:solidFill>
                  <a:srgbClr val="000000"/>
                </a:solidFill>
                <a:latin typeface="Monotype Corsiva"/>
              </a:rPr>
              <a:t> - Nikt - ani państwo, ani inni ludzie - nie może pozbawić człowieka tych praw.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Niezbywalne</a:t>
            </a:r>
            <a:r>
              <a:rPr b="1" lang="pl-PL" sz="2800" spc="-1" strike="noStrike">
                <a:solidFill>
                  <a:srgbClr val="000000"/>
                </a:solidFill>
                <a:latin typeface="Monotype Corsiva"/>
              </a:rPr>
              <a:t> 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  <p:timing>
    <p:tnLst>
      <p:par>
        <p:cTn id="46" dur="indefinite" restart="never" nodeType="tmRoot">
          <p:childTnLst>
            <p:seq>
              <p:cTn id="47" dur="indefinite" nodeType="mainSeq"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6" dur="75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75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75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2" dur="75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" dur="750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750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"/>
                            </p:stCondLst>
                            <p:childTnLst>
                              <p:par>
                                <p:cTn id="66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75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75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75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4" dur="75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5" dur="75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75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1" name="Picture 3" descr=""/>
          <p:cNvPicPr/>
          <p:nvPr/>
        </p:nvPicPr>
        <p:blipFill>
          <a:blip r:embed="rId1">
            <a:alphaModFix amt="50000"/>
          </a:blip>
          <a:srcRect l="0" t="37598" r="-2" b="615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02" name="CustomShape 2"/>
          <p:cNvSpPr/>
          <p:nvPr/>
        </p:nvSpPr>
        <p:spPr>
          <a:xfrm>
            <a:off x="804960" y="614160"/>
            <a:ext cx="10577160" cy="5565960"/>
          </a:xfrm>
          <a:custGeom>
            <a:avLst/>
            <a:gdLst/>
            <a:ahLst/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817fba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TextShape 3"/>
          <p:cNvSpPr txBox="1"/>
          <p:nvPr/>
        </p:nvSpPr>
        <p:spPr>
          <a:xfrm>
            <a:off x="2064600" y="1812960"/>
            <a:ext cx="8057880" cy="2453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20000"/>
          </a:bodyPr>
          <a:p>
            <a:pPr algn="ctr">
              <a:lnSpc>
                <a:spcPct val="100000"/>
              </a:lnSpc>
            </a:pPr>
            <a:r>
              <a:rPr b="1" lang="pl-PL" sz="9600" spc="-1" strike="noStrike">
                <a:solidFill>
                  <a:srgbClr val="ffffff"/>
                </a:solidFill>
                <a:latin typeface="The Serif Hand Black"/>
              </a:rPr>
              <a:t>Organizacje CHRONIĄCE PRAWA Człowieka</a:t>
            </a:r>
            <a:endParaRPr b="0" lang="pl-PL" sz="9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04" name="TextShape 4"/>
          <p:cNvSpPr txBox="1"/>
          <p:nvPr/>
        </p:nvSpPr>
        <p:spPr>
          <a:xfrm>
            <a:off x="3228840" y="4599360"/>
            <a:ext cx="5733720" cy="934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ctr"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3200" spc="-1" strike="noStrike">
                <a:solidFill>
                  <a:srgbClr val="ffffff"/>
                </a:solidFill>
                <a:latin typeface="The Hand Bold"/>
              </a:rPr>
              <a:t>   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3974040" y="441936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cap="rnd" w="381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slow">
    <p:push dir="u"/>
  </p:transition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after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i="1" lang="pl-PL" sz="5400" spc="-1" strike="noStrike">
                <a:solidFill>
                  <a:srgbClr val="000000"/>
                </a:solidFill>
                <a:latin typeface="The Serif Hand Black"/>
              </a:rPr>
              <a:t>,,Konstytucja rp”</a:t>
            </a:r>
            <a:endParaRPr b="0" lang="pl-PL" sz="54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1929240"/>
            <a:ext cx="10515240" cy="4251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6000"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1"/>
              </a:rPr>
              <a:t>Art. 38. Zasada ochrony życia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2"/>
              </a:rPr>
              <a:t>Art. 39. Zasada wolności od eksperymentów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3"/>
              </a:rPr>
              <a:t>Art. 40. Zasada zakazu tortur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4"/>
              </a:rPr>
              <a:t>Art. 41. Zasada nietykalności osobistej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5"/>
              </a:rPr>
              <a:t>Art. 42. Zasada odpowiedzialności za czyn karalny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6"/>
              </a:rPr>
              <a:t>Art. 44. Bieg przedawnienia przestępstw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7"/>
              </a:rPr>
              <a:t>Art. 48. Zasada ochrony władzy rodzicielskiej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8"/>
              </a:rPr>
              <a:t>Art. 51. Zakaz obowiązku ujawniania informacji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 u="sng">
                <a:solidFill>
                  <a:srgbClr val="848651"/>
                </a:solidFill>
                <a:uFillTx/>
                <a:latin typeface="Monotype Corsiva"/>
                <a:hlinkClick r:id="rId9"/>
              </a:rPr>
              <a:t>Art. 52. Zasada wolności poruszania się</a:t>
            </a:r>
            <a:endParaRPr b="0" lang="pl-PL" sz="28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2"/>
          <p:cNvSpPr/>
          <p:nvPr/>
        </p:nvSpPr>
        <p:spPr>
          <a:xfrm>
            <a:off x="668880" y="1677240"/>
            <a:ext cx="10853640" cy="18000"/>
          </a:xfrm>
          <a:custGeom>
            <a:avLst/>
            <a:gdLst/>
            <a:ahLst/>
            <a:rect l="l" t="t" r="r" b="b"/>
            <a:pathLst>
              <a:path w="10853928" h="18288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ln cap="rnd" w="38100">
            <a:solidFill>
              <a:srgbClr val="817fb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45000"/>
          </a:bodyPr>
          <a:p>
            <a:pPr>
              <a:lnSpc>
                <a:spcPct val="90000"/>
              </a:lnSpc>
            </a:pPr>
            <a:r>
              <a:rPr b="0" lang="pl-PL" sz="6600" spc="-1" strike="noStrike">
                <a:solidFill>
                  <a:srgbClr val="000000"/>
                </a:solidFill>
                <a:latin typeface="The Serif Hand Black"/>
              </a:rPr>
              <a:t>,,Powszechna deklaracja praw człowieka”</a:t>
            </a:r>
            <a:endParaRPr b="0" lang="pl-PL" sz="66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11" name="TextShape 4"/>
          <p:cNvSpPr txBox="1"/>
          <p:nvPr/>
        </p:nvSpPr>
        <p:spPr>
          <a:xfrm>
            <a:off x="838080" y="2055960"/>
            <a:ext cx="10515240" cy="4251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3000"/>
          </a:bodyPr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3600" spc="-1" strike="noStrike">
                <a:solidFill>
                  <a:srgbClr val="000000"/>
                </a:solidFill>
                <a:latin typeface="Monotype Corsiva"/>
              </a:rPr>
              <a:t>Deklaracja praw człowieka i obywatela głosiła zasady równości wobec prawa, suwerenności narodów, podziału władz, niedopuszczalności oskarżenia i aresztowania poza wypadkami określonymi ustawą, wolności wyznania i słowa, żądała zgody obywateli na wprowadzenie podatków; ogłaszała prawo własności, jako nienaruszalne</a:t>
            </a:r>
            <a:endParaRPr b="0" lang="pl-PL" sz="36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44000"/>
          </a:bodyPr>
          <a:p>
            <a:pPr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The Serif Hand Black"/>
              </a:rPr>
              <a:t>,,Konwencja o prawach dziecka”</a:t>
            </a:r>
            <a:endParaRPr b="0" lang="pl-PL" sz="60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838080" y="2706120"/>
            <a:ext cx="10515240" cy="2717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6000"/>
          </a:bodyPr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Monotype Corsiva"/>
              </a:rPr>
              <a:t>Konwencja gwarantuje prawa dziecka, niezależnie od koloru skóry, wyznania czy pochodzenia. Przyjęta została przez Zgromadzenie Ogólne Narodów Zjednoczonych w 1989 r., Polska jest inicjatorem jej uchwalenia. Konwencja weszła w życie w 1990 r.</a:t>
            </a:r>
            <a:endParaRPr b="0" lang="pl-PL" sz="32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2"/>
          <p:cNvSpPr/>
          <p:nvPr/>
        </p:nvSpPr>
        <p:spPr>
          <a:xfrm>
            <a:off x="668880" y="1677240"/>
            <a:ext cx="10853640" cy="18000"/>
          </a:xfrm>
          <a:custGeom>
            <a:avLst/>
            <a:gdLst/>
            <a:ahLst/>
            <a:rect l="l" t="t" r="r" b="b"/>
            <a:pathLst>
              <a:path w="10853928" h="18288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ln cap="rnd" w="38100">
            <a:solidFill>
              <a:srgbClr val="817fb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TextShape 3"/>
          <p:cNvSpPr txBox="1"/>
          <p:nvPr/>
        </p:nvSpPr>
        <p:spPr>
          <a:xfrm>
            <a:off x="838080" y="365040"/>
            <a:ext cx="110293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1000"/>
          </a:bodyPr>
          <a:p>
            <a:pPr>
              <a:lnSpc>
                <a:spcPct val="9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The Serif Hand Black"/>
              </a:rPr>
              <a:t>,,Deklaracja w sprawie zniesienia handlu niewolnikami”</a:t>
            </a:r>
            <a:endParaRPr b="0" lang="pl-PL" sz="5400" spc="-1" strike="noStrike">
              <a:solidFill>
                <a:srgbClr val="000000"/>
              </a:solidFill>
              <a:latin typeface="The Hand Bold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838080" y="2894040"/>
            <a:ext cx="10515240" cy="1965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3000"/>
          </a:bodyPr>
          <a:p>
            <a:pPr>
              <a:lnSpc>
                <a:spcPct val="11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3600" spc="-1" strike="noStrike">
                <a:solidFill>
                  <a:srgbClr val="000000"/>
                </a:solidFill>
                <a:latin typeface="Monotype Corsiva"/>
              </a:rPr>
              <a:t>Deklaracja została podpisana dnia 7 września 1956r. w Genewie. Jak mówi nazwa ta organizacja działa przeciwko handlem ludźmi w prawie międzynarodowym. </a:t>
            </a:r>
            <a:endParaRPr b="0" lang="pl-PL" sz="3600" spc="-1" strike="noStrike">
              <a:solidFill>
                <a:srgbClr val="000000"/>
              </a:solidFill>
              <a:latin typeface="The Hand Bold"/>
            </a:endParaRPr>
          </a:p>
        </p:txBody>
      </p:sp>
    </p:spTree>
  </p:cSld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3741"/>
      </a:dk2>
      <a:lt2>
        <a:srgbClr val="e8e8e2"/>
      </a:lt2>
      <a:accent1>
        <a:srgbClr val="817fba"/>
      </a:accent1>
      <a:accent2>
        <a:srgbClr val="91a5c4"/>
      </a:accent2>
      <a:accent3>
        <a:srgbClr val="ac96c6"/>
      </a:accent3>
      <a:accent4>
        <a:srgbClr val="ba877f"/>
      </a:accent4>
      <a:accent5>
        <a:srgbClr val="baa07f"/>
      </a:accent5>
      <a:accent6>
        <a:srgbClr val="a7a672"/>
      </a:accent6>
      <a:hlink>
        <a:srgbClr val="848651"/>
      </a:hlink>
      <a:folHlink>
        <a:srgbClr val="7f7f7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3741"/>
      </a:dk2>
      <a:lt2>
        <a:srgbClr val="e8e8e2"/>
      </a:lt2>
      <a:accent1>
        <a:srgbClr val="817fba"/>
      </a:accent1>
      <a:accent2>
        <a:srgbClr val="91a5c4"/>
      </a:accent2>
      <a:accent3>
        <a:srgbClr val="ac96c6"/>
      </a:accent3>
      <a:accent4>
        <a:srgbClr val="ba877f"/>
      </a:accent4>
      <a:accent5>
        <a:srgbClr val="baa07f"/>
      </a:accent5>
      <a:accent6>
        <a:srgbClr val="a7a672"/>
      </a:accent6>
      <a:hlink>
        <a:srgbClr val="848651"/>
      </a:hlink>
      <a:folHlink>
        <a:srgbClr val="7f7f7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Application>LibreOffice/7.0.0.3$Windows_X86_64 LibreOffice_project/8061b3e9204bef6b321a21033174034a5e2ea88e</Application>
  <Words>793</Words>
  <Paragraphs>72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2022-12-17T10:40:25Z</dcterms:created>
  <dc:creator/>
  <dc:description/>
  <dc:language>pl-PL</dc:language>
  <cp:lastModifiedBy>Julia Gos</cp:lastModifiedBy>
  <dcterms:modified xsi:type="dcterms:W3CDTF">2023-01-03T18:29:08Z</dcterms:modified>
  <cp:revision>52</cp:revision>
  <dc:subject/>
  <dc:title>P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