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57" r:id="rId4"/>
    <p:sldId id="258" r:id="rId5"/>
    <p:sldId id="259" r:id="rId6"/>
    <p:sldId id="266" r:id="rId7"/>
    <p:sldId id="264" r:id="rId8"/>
    <p:sldId id="265" r:id="rId9"/>
    <p:sldId id="260" r:id="rId10"/>
    <p:sldId id="261" r:id="rId11"/>
    <p:sldId id="262" r:id="rId1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34" autoAdjust="0"/>
  </p:normalViewPr>
  <p:slideViewPr>
    <p:cSldViewPr snapToGrid="0">
      <p:cViewPr varScale="1">
        <p:scale>
          <a:sx n="63" d="100"/>
          <a:sy n="63" d="100"/>
        </p:scale>
        <p:origin x="222" y="90"/>
      </p:cViewPr>
      <p:guideLst>
        <p:guide orient="horz" pos="2160"/>
        <p:guide pos="3840"/>
      </p:guideLst>
    </p:cSldViewPr>
  </p:slideViewPr>
  <p:outlineViewPr>
    <p:cViewPr>
      <p:scale>
        <a:sx n="33" d="100"/>
        <a:sy n="33" d="100"/>
      </p:scale>
      <p:origin x="0" y="90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pl-PL" smtClean="0"/>
              <a:t>Kliknij, aby edytować styl</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B560594-8394-4832-BA84-F1449C904EDE}" type="datetimeFigureOut">
              <a:rPr lang="pl-PL" smtClean="0"/>
              <a:pPr/>
              <a:t>2017-05-15</a:t>
            </a:fld>
            <a:endParaRPr lang="pl-PL"/>
          </a:p>
        </p:txBody>
      </p:sp>
      <p:sp>
        <p:nvSpPr>
          <p:cNvPr id="5" name="Footer Placeholder 4"/>
          <p:cNvSpPr>
            <a:spLocks noGrp="1"/>
          </p:cNvSpPr>
          <p:nvPr>
            <p:ph type="ftr" sz="quarter" idx="11"/>
          </p:nvPr>
        </p:nvSpPr>
        <p:spPr>
          <a:xfrm>
            <a:off x="1371600" y="4323845"/>
            <a:ext cx="6400800" cy="365125"/>
          </a:xfrm>
        </p:spPr>
        <p:txBody>
          <a:bodyPr/>
          <a:lstStyle/>
          <a:p>
            <a:endParaRPr lang="pl-PL"/>
          </a:p>
        </p:txBody>
      </p:sp>
      <p:sp>
        <p:nvSpPr>
          <p:cNvPr id="6" name="Slide Number Placeholder 5"/>
          <p:cNvSpPr>
            <a:spLocks noGrp="1"/>
          </p:cNvSpPr>
          <p:nvPr>
            <p:ph type="sldNum" sz="quarter" idx="12"/>
          </p:nvPr>
        </p:nvSpPr>
        <p:spPr>
          <a:xfrm>
            <a:off x="8077200" y="1430866"/>
            <a:ext cx="2743200" cy="365125"/>
          </a:xfrm>
        </p:spPr>
        <p:txBody>
          <a:bodyPr/>
          <a:lstStyle/>
          <a:p>
            <a:fld id="{46707183-B240-4144-A7C6-B09A49874D0B}" type="slidenum">
              <a:rPr lang="pl-PL" smtClean="0"/>
              <a:pPr/>
              <a:t>‹#›</a:t>
            </a:fld>
            <a:endParaRPr lang="pl-PL"/>
          </a:p>
        </p:txBody>
      </p:sp>
    </p:spTree>
    <p:extLst>
      <p:ext uri="{BB962C8B-B14F-4D97-AF65-F5344CB8AC3E}">
        <p14:creationId xmlns:p14="http://schemas.microsoft.com/office/powerpoint/2010/main" val="2981885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2B560594-8394-4832-BA84-F1449C904EDE}" type="datetimeFigureOut">
              <a:rPr lang="pl-PL" smtClean="0"/>
              <a:pPr/>
              <a:t>2017-05-15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6707183-B240-4144-A7C6-B09A49874D0B}" type="slidenum">
              <a:rPr lang="pl-PL" smtClean="0"/>
              <a:pPr/>
              <a:t>‹#›</a:t>
            </a:fld>
            <a:endParaRPr lang="pl-PL"/>
          </a:p>
        </p:txBody>
      </p:sp>
    </p:spTree>
    <p:extLst>
      <p:ext uri="{BB962C8B-B14F-4D97-AF65-F5344CB8AC3E}">
        <p14:creationId xmlns:p14="http://schemas.microsoft.com/office/powerpoint/2010/main" val="2544364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B560594-8394-4832-BA84-F1449C904EDE}" type="datetimeFigureOut">
              <a:rPr lang="pl-PL" smtClean="0"/>
              <a:pPr/>
              <a:t>2017-05-15</a:t>
            </a:fld>
            <a:endParaRPr lang="pl-PL"/>
          </a:p>
        </p:txBody>
      </p:sp>
      <p:sp>
        <p:nvSpPr>
          <p:cNvPr id="6" name="Footer Placeholder 5"/>
          <p:cNvSpPr>
            <a:spLocks noGrp="1"/>
          </p:cNvSpPr>
          <p:nvPr>
            <p:ph type="ftr" sz="quarter" idx="11"/>
          </p:nvPr>
        </p:nvSpPr>
        <p:spPr>
          <a:xfrm>
            <a:off x="685800" y="379941"/>
            <a:ext cx="6991492" cy="365125"/>
          </a:xfrm>
        </p:spPr>
        <p:txBody>
          <a:bodyPr/>
          <a:lstStyle/>
          <a:p>
            <a:endParaRPr lang="pl-PL"/>
          </a:p>
        </p:txBody>
      </p:sp>
      <p:sp>
        <p:nvSpPr>
          <p:cNvPr id="7" name="Slide Number Placeholder 6"/>
          <p:cNvSpPr>
            <a:spLocks noGrp="1"/>
          </p:cNvSpPr>
          <p:nvPr>
            <p:ph type="sldNum" sz="quarter" idx="12"/>
          </p:nvPr>
        </p:nvSpPr>
        <p:spPr>
          <a:xfrm>
            <a:off x="10862452" y="381000"/>
            <a:ext cx="643748" cy="365125"/>
          </a:xfrm>
        </p:spPr>
        <p:txBody>
          <a:bodyPr/>
          <a:lstStyle/>
          <a:p>
            <a:fld id="{46707183-B240-4144-A7C6-B09A49874D0B}" type="slidenum">
              <a:rPr lang="pl-PL" smtClean="0"/>
              <a:pPr/>
              <a:t>‹#›</a:t>
            </a:fld>
            <a:endParaRPr lang="pl-PL"/>
          </a:p>
        </p:txBody>
      </p:sp>
    </p:spTree>
    <p:extLst>
      <p:ext uri="{BB962C8B-B14F-4D97-AF65-F5344CB8AC3E}">
        <p14:creationId xmlns:p14="http://schemas.microsoft.com/office/powerpoint/2010/main" val="369933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pl-PL" smtClean="0"/>
              <a:t>Kliknij, aby edytować styl</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B560594-8394-4832-BA84-F1449C904EDE}" type="datetimeFigureOut">
              <a:rPr lang="pl-PL" smtClean="0"/>
              <a:pPr/>
              <a:t>2017-05-15</a:t>
            </a:fld>
            <a:endParaRPr lang="pl-PL"/>
          </a:p>
        </p:txBody>
      </p:sp>
      <p:sp>
        <p:nvSpPr>
          <p:cNvPr id="6" name="Footer Placeholder 5"/>
          <p:cNvSpPr>
            <a:spLocks noGrp="1"/>
          </p:cNvSpPr>
          <p:nvPr>
            <p:ph type="ftr" sz="quarter" idx="11"/>
          </p:nvPr>
        </p:nvSpPr>
        <p:spPr>
          <a:xfrm>
            <a:off x="685800" y="379941"/>
            <a:ext cx="6991492" cy="365125"/>
          </a:xfrm>
        </p:spPr>
        <p:txBody>
          <a:bodyPr/>
          <a:lstStyle/>
          <a:p>
            <a:endParaRPr lang="pl-PL"/>
          </a:p>
        </p:txBody>
      </p:sp>
      <p:sp>
        <p:nvSpPr>
          <p:cNvPr id="7" name="Slide Number Placeholder 6"/>
          <p:cNvSpPr>
            <a:spLocks noGrp="1"/>
          </p:cNvSpPr>
          <p:nvPr>
            <p:ph type="sldNum" sz="quarter" idx="12"/>
          </p:nvPr>
        </p:nvSpPr>
        <p:spPr>
          <a:xfrm>
            <a:off x="10862452" y="381000"/>
            <a:ext cx="643748" cy="365125"/>
          </a:xfrm>
        </p:spPr>
        <p:txBody>
          <a:bodyPr/>
          <a:lstStyle/>
          <a:p>
            <a:fld id="{46707183-B240-4144-A7C6-B09A49874D0B}" type="slidenum">
              <a:rPr lang="pl-PL" smtClean="0"/>
              <a:pPr/>
              <a:t>‹#›</a:t>
            </a:fld>
            <a:endParaRPr lang="pl-PL"/>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3446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2B560594-8394-4832-BA84-F1449C904EDE}" type="datetimeFigureOut">
              <a:rPr lang="pl-PL" smtClean="0"/>
              <a:pPr/>
              <a:t>2017-05-15</a:t>
            </a:fld>
            <a:endParaRPr lang="pl-PL"/>
          </a:p>
        </p:txBody>
      </p:sp>
      <p:sp>
        <p:nvSpPr>
          <p:cNvPr id="6" name="Footer Placeholder 5"/>
          <p:cNvSpPr>
            <a:spLocks noGrp="1"/>
          </p:cNvSpPr>
          <p:nvPr>
            <p:ph type="ftr" sz="quarter" idx="11"/>
          </p:nvPr>
        </p:nvSpPr>
        <p:spPr>
          <a:xfrm>
            <a:off x="685800" y="378883"/>
            <a:ext cx="6991492" cy="365125"/>
          </a:xfrm>
        </p:spPr>
        <p:txBody>
          <a:bodyPr/>
          <a:lstStyle/>
          <a:p>
            <a:endParaRPr lang="pl-PL"/>
          </a:p>
        </p:txBody>
      </p:sp>
      <p:sp>
        <p:nvSpPr>
          <p:cNvPr id="7" name="Slide Number Placeholder 6"/>
          <p:cNvSpPr>
            <a:spLocks noGrp="1"/>
          </p:cNvSpPr>
          <p:nvPr>
            <p:ph type="sldNum" sz="quarter" idx="12"/>
          </p:nvPr>
        </p:nvSpPr>
        <p:spPr>
          <a:xfrm>
            <a:off x="10862452" y="381000"/>
            <a:ext cx="643748" cy="365125"/>
          </a:xfrm>
        </p:spPr>
        <p:txBody>
          <a:bodyPr/>
          <a:lstStyle/>
          <a:p>
            <a:fld id="{46707183-B240-4144-A7C6-B09A49874D0B}" type="slidenum">
              <a:rPr lang="pl-PL" smtClean="0"/>
              <a:pPr/>
              <a:t>‹#›</a:t>
            </a:fld>
            <a:endParaRPr lang="pl-PL"/>
          </a:p>
        </p:txBody>
      </p:sp>
    </p:spTree>
    <p:extLst>
      <p:ext uri="{BB962C8B-B14F-4D97-AF65-F5344CB8AC3E}">
        <p14:creationId xmlns:p14="http://schemas.microsoft.com/office/powerpoint/2010/main" val="3091721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pl-PL" smtClean="0"/>
              <a:t>Kliknij, aby edytować styl</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2B560594-8394-4832-BA84-F1449C904EDE}" type="datetimeFigureOut">
              <a:rPr lang="pl-PL" smtClean="0"/>
              <a:pPr/>
              <a:t>2017-05-15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6707183-B240-4144-A7C6-B09A49874D0B}" type="slidenum">
              <a:rPr lang="pl-PL" smtClean="0"/>
              <a:pPr/>
              <a:t>‹#›</a:t>
            </a:fld>
            <a:endParaRPr lang="pl-PL"/>
          </a:p>
        </p:txBody>
      </p:sp>
    </p:spTree>
    <p:extLst>
      <p:ext uri="{BB962C8B-B14F-4D97-AF65-F5344CB8AC3E}">
        <p14:creationId xmlns:p14="http://schemas.microsoft.com/office/powerpoint/2010/main" val="3788587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pl-PL" smtClean="0"/>
              <a:t>Kliknij, aby edytować styl</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2B560594-8394-4832-BA84-F1449C904EDE}" type="datetimeFigureOut">
              <a:rPr lang="pl-PL" smtClean="0"/>
              <a:pPr/>
              <a:t>2017-05-15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6707183-B240-4144-A7C6-B09A49874D0B}" type="slidenum">
              <a:rPr lang="pl-PL" smtClean="0"/>
              <a:pPr/>
              <a:t>‹#›</a:t>
            </a:fld>
            <a:endParaRPr lang="pl-PL"/>
          </a:p>
        </p:txBody>
      </p:sp>
    </p:spTree>
    <p:extLst>
      <p:ext uri="{BB962C8B-B14F-4D97-AF65-F5344CB8AC3E}">
        <p14:creationId xmlns:p14="http://schemas.microsoft.com/office/powerpoint/2010/main" val="716531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2B560594-8394-4832-BA84-F1449C904EDE}" type="datetimeFigureOut">
              <a:rPr lang="pl-PL" smtClean="0"/>
              <a:pPr/>
              <a:t>2017-05-15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6707183-B240-4144-A7C6-B09A49874D0B}" type="slidenum">
              <a:rPr lang="pl-PL" smtClean="0"/>
              <a:pPr/>
              <a:t>‹#›</a:t>
            </a:fld>
            <a:endParaRPr lang="pl-PL"/>
          </a:p>
        </p:txBody>
      </p:sp>
    </p:spTree>
    <p:extLst>
      <p:ext uri="{BB962C8B-B14F-4D97-AF65-F5344CB8AC3E}">
        <p14:creationId xmlns:p14="http://schemas.microsoft.com/office/powerpoint/2010/main" val="2288659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2B560594-8394-4832-BA84-F1449C904EDE}" type="datetimeFigureOut">
              <a:rPr lang="pl-PL" smtClean="0"/>
              <a:pPr/>
              <a:t>2017-05-15</a:t>
            </a:fld>
            <a:endParaRPr lang="pl-PL"/>
          </a:p>
        </p:txBody>
      </p:sp>
      <p:sp>
        <p:nvSpPr>
          <p:cNvPr id="5" name="Footer Placeholder 4"/>
          <p:cNvSpPr>
            <a:spLocks noGrp="1"/>
          </p:cNvSpPr>
          <p:nvPr>
            <p:ph type="ftr" sz="quarter" idx="11"/>
          </p:nvPr>
        </p:nvSpPr>
        <p:spPr>
          <a:xfrm>
            <a:off x="685800" y="381000"/>
            <a:ext cx="6991492" cy="365125"/>
          </a:xfrm>
        </p:spPr>
        <p:txBody>
          <a:bodyPr/>
          <a:lstStyle/>
          <a:p>
            <a:endParaRPr lang="pl-PL"/>
          </a:p>
        </p:txBody>
      </p:sp>
      <p:sp>
        <p:nvSpPr>
          <p:cNvPr id="6" name="Slide Number Placeholder 5"/>
          <p:cNvSpPr>
            <a:spLocks noGrp="1"/>
          </p:cNvSpPr>
          <p:nvPr>
            <p:ph type="sldNum" sz="quarter" idx="12"/>
          </p:nvPr>
        </p:nvSpPr>
        <p:spPr>
          <a:xfrm>
            <a:off x="10862452" y="381000"/>
            <a:ext cx="643748" cy="365125"/>
          </a:xfrm>
        </p:spPr>
        <p:txBody>
          <a:bodyPr/>
          <a:lstStyle/>
          <a:p>
            <a:fld id="{46707183-B240-4144-A7C6-B09A49874D0B}" type="slidenum">
              <a:rPr lang="pl-PL" smtClean="0"/>
              <a:pPr/>
              <a:t>‹#›</a:t>
            </a:fld>
            <a:endParaRPr lang="pl-PL"/>
          </a:p>
        </p:txBody>
      </p:sp>
    </p:spTree>
    <p:extLst>
      <p:ext uri="{BB962C8B-B14F-4D97-AF65-F5344CB8AC3E}">
        <p14:creationId xmlns:p14="http://schemas.microsoft.com/office/powerpoint/2010/main" val="167558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2B560594-8394-4832-BA84-F1449C904EDE}" type="datetimeFigureOut">
              <a:rPr lang="pl-PL" smtClean="0"/>
              <a:pPr/>
              <a:t>2017-05-15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6707183-B240-4144-A7C6-B09A49874D0B}" type="slidenum">
              <a:rPr lang="pl-PL" smtClean="0"/>
              <a:pPr/>
              <a:t>‹#›</a:t>
            </a:fld>
            <a:endParaRPr lang="pl-PL"/>
          </a:p>
        </p:txBody>
      </p:sp>
    </p:spTree>
    <p:extLst>
      <p:ext uri="{BB962C8B-B14F-4D97-AF65-F5344CB8AC3E}">
        <p14:creationId xmlns:p14="http://schemas.microsoft.com/office/powerpoint/2010/main" val="3068047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pl-PL" smtClean="0"/>
              <a:t>Kliknij, aby edytować styl</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2B560594-8394-4832-BA84-F1449C904EDE}" type="datetimeFigureOut">
              <a:rPr lang="pl-PL" smtClean="0"/>
              <a:pPr/>
              <a:t>2017-05-15</a:t>
            </a:fld>
            <a:endParaRPr lang="pl-PL"/>
          </a:p>
        </p:txBody>
      </p:sp>
      <p:sp>
        <p:nvSpPr>
          <p:cNvPr id="5" name="Footer Placeholder 4"/>
          <p:cNvSpPr>
            <a:spLocks noGrp="1"/>
          </p:cNvSpPr>
          <p:nvPr>
            <p:ph type="ftr" sz="quarter" idx="11"/>
          </p:nvPr>
        </p:nvSpPr>
        <p:spPr>
          <a:xfrm>
            <a:off x="685800" y="381001"/>
            <a:ext cx="6991492" cy="364065"/>
          </a:xfrm>
        </p:spPr>
        <p:txBody>
          <a:bodyPr/>
          <a:lstStyle/>
          <a:p>
            <a:endParaRPr lang="pl-PL"/>
          </a:p>
        </p:txBody>
      </p:sp>
      <p:sp>
        <p:nvSpPr>
          <p:cNvPr id="6" name="Slide Number Placeholder 5"/>
          <p:cNvSpPr>
            <a:spLocks noGrp="1"/>
          </p:cNvSpPr>
          <p:nvPr>
            <p:ph type="sldNum" sz="quarter" idx="12"/>
          </p:nvPr>
        </p:nvSpPr>
        <p:spPr>
          <a:xfrm>
            <a:off x="10862452" y="381000"/>
            <a:ext cx="643748" cy="365125"/>
          </a:xfrm>
        </p:spPr>
        <p:txBody>
          <a:bodyPr/>
          <a:lstStyle/>
          <a:p>
            <a:fld id="{46707183-B240-4144-A7C6-B09A49874D0B}" type="slidenum">
              <a:rPr lang="pl-PL" smtClean="0"/>
              <a:pPr/>
              <a:t>‹#›</a:t>
            </a:fld>
            <a:endParaRPr lang="pl-PL"/>
          </a:p>
        </p:txBody>
      </p:sp>
    </p:spTree>
    <p:extLst>
      <p:ext uri="{BB962C8B-B14F-4D97-AF65-F5344CB8AC3E}">
        <p14:creationId xmlns:p14="http://schemas.microsoft.com/office/powerpoint/2010/main" val="362507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2B560594-8394-4832-BA84-F1449C904EDE}" type="datetimeFigureOut">
              <a:rPr lang="pl-PL" smtClean="0"/>
              <a:pPr/>
              <a:t>2017-05-15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6707183-B240-4144-A7C6-B09A49874D0B}" type="slidenum">
              <a:rPr lang="pl-PL" smtClean="0"/>
              <a:pPr/>
              <a:t>‹#›</a:t>
            </a:fld>
            <a:endParaRPr lang="pl-PL"/>
          </a:p>
        </p:txBody>
      </p:sp>
    </p:spTree>
    <p:extLst>
      <p:ext uri="{BB962C8B-B14F-4D97-AF65-F5344CB8AC3E}">
        <p14:creationId xmlns:p14="http://schemas.microsoft.com/office/powerpoint/2010/main" val="300067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85800" y="3132666"/>
            <a:ext cx="5311775" cy="3086019"/>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72200" y="3132666"/>
            <a:ext cx="5334000" cy="3086019"/>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2B560594-8394-4832-BA84-F1449C904EDE}" type="datetimeFigureOut">
              <a:rPr lang="pl-PL" smtClean="0"/>
              <a:pPr/>
              <a:t>2017-05-15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46707183-B240-4144-A7C6-B09A49874D0B}" type="slidenum">
              <a:rPr lang="pl-PL" smtClean="0"/>
              <a:pPr/>
              <a:t>‹#›</a:t>
            </a:fld>
            <a:endParaRPr lang="pl-PL"/>
          </a:p>
        </p:txBody>
      </p:sp>
    </p:spTree>
    <p:extLst>
      <p:ext uri="{BB962C8B-B14F-4D97-AF65-F5344CB8AC3E}">
        <p14:creationId xmlns:p14="http://schemas.microsoft.com/office/powerpoint/2010/main" val="3110784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2B560594-8394-4832-BA84-F1449C904EDE}" type="datetimeFigureOut">
              <a:rPr lang="pl-PL" smtClean="0"/>
              <a:pPr/>
              <a:t>2017-05-15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6707183-B240-4144-A7C6-B09A49874D0B}" type="slidenum">
              <a:rPr lang="pl-PL" smtClean="0"/>
              <a:pPr/>
              <a:t>‹#›</a:t>
            </a:fld>
            <a:endParaRPr lang="pl-PL"/>
          </a:p>
        </p:txBody>
      </p:sp>
    </p:spTree>
    <p:extLst>
      <p:ext uri="{BB962C8B-B14F-4D97-AF65-F5344CB8AC3E}">
        <p14:creationId xmlns:p14="http://schemas.microsoft.com/office/powerpoint/2010/main" val="2668585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60594-8394-4832-BA84-F1449C904EDE}" type="datetimeFigureOut">
              <a:rPr lang="pl-PL" smtClean="0"/>
              <a:pPr/>
              <a:t>2017-05-15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46707183-B240-4144-A7C6-B09A49874D0B}" type="slidenum">
              <a:rPr lang="pl-PL" smtClean="0"/>
              <a:pPr/>
              <a:t>‹#›</a:t>
            </a:fld>
            <a:endParaRPr lang="pl-PL"/>
          </a:p>
        </p:txBody>
      </p:sp>
    </p:spTree>
    <p:extLst>
      <p:ext uri="{BB962C8B-B14F-4D97-AF65-F5344CB8AC3E}">
        <p14:creationId xmlns:p14="http://schemas.microsoft.com/office/powerpoint/2010/main" val="187819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pl-PL" smtClean="0"/>
              <a:t>Kliknij, aby edytować styl</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2B560594-8394-4832-BA84-F1449C904EDE}" type="datetimeFigureOut">
              <a:rPr lang="pl-PL" smtClean="0"/>
              <a:pPr/>
              <a:t>2017-05-15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6707183-B240-4144-A7C6-B09A49874D0B}" type="slidenum">
              <a:rPr lang="pl-PL" smtClean="0"/>
              <a:pPr/>
              <a:t>‹#›</a:t>
            </a:fld>
            <a:endParaRPr lang="pl-PL"/>
          </a:p>
        </p:txBody>
      </p:sp>
    </p:spTree>
    <p:extLst>
      <p:ext uri="{BB962C8B-B14F-4D97-AF65-F5344CB8AC3E}">
        <p14:creationId xmlns:p14="http://schemas.microsoft.com/office/powerpoint/2010/main" val="1168752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2B560594-8394-4832-BA84-F1449C904EDE}" type="datetimeFigureOut">
              <a:rPr lang="pl-PL" smtClean="0"/>
              <a:pPr/>
              <a:t>2017-05-15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6707183-B240-4144-A7C6-B09A49874D0B}" type="slidenum">
              <a:rPr lang="pl-PL" smtClean="0"/>
              <a:pPr/>
              <a:t>‹#›</a:t>
            </a:fld>
            <a:endParaRPr lang="pl-PL"/>
          </a:p>
        </p:txBody>
      </p:sp>
    </p:spTree>
    <p:extLst>
      <p:ext uri="{BB962C8B-B14F-4D97-AF65-F5344CB8AC3E}">
        <p14:creationId xmlns:p14="http://schemas.microsoft.com/office/powerpoint/2010/main" val="126227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560594-8394-4832-BA84-F1449C904EDE}" type="datetimeFigureOut">
              <a:rPr lang="pl-PL" smtClean="0"/>
              <a:pPr/>
              <a:t>2017-05-15</a:t>
            </a:fld>
            <a:endParaRPr lang="pl-PL"/>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6707183-B240-4144-A7C6-B09A49874D0B}" type="slidenum">
              <a:rPr lang="pl-PL" smtClean="0"/>
              <a:pPr/>
              <a:t>‹#›</a:t>
            </a:fld>
            <a:endParaRPr lang="pl-PL"/>
          </a:p>
        </p:txBody>
      </p:sp>
    </p:spTree>
    <p:extLst>
      <p:ext uri="{BB962C8B-B14F-4D97-AF65-F5344CB8AC3E}">
        <p14:creationId xmlns:p14="http://schemas.microsoft.com/office/powerpoint/2010/main" val="7989459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414817" y="85133"/>
            <a:ext cx="9144000" cy="993040"/>
          </a:xfrm>
        </p:spPr>
        <p:txBody>
          <a:bodyPr/>
          <a:lstStyle/>
          <a:p>
            <a:r>
              <a:rPr lang="pl-PL" dirty="0" smtClean="0"/>
              <a:t>Monte Cassino</a:t>
            </a:r>
            <a:endParaRPr lang="pl-PL" dirty="0"/>
          </a:p>
        </p:txBody>
      </p:sp>
      <p:sp>
        <p:nvSpPr>
          <p:cNvPr id="3" name="Podtytuł 2"/>
          <p:cNvSpPr>
            <a:spLocks noGrp="1"/>
          </p:cNvSpPr>
          <p:nvPr>
            <p:ph type="subTitle" idx="1"/>
          </p:nvPr>
        </p:nvSpPr>
        <p:spPr/>
        <p:txBody>
          <a:bodyPr/>
          <a:lstStyle/>
          <a:p>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 y="968991"/>
            <a:ext cx="12192000" cy="5916305"/>
          </a:xfrm>
          <a:prstGeom prst="rect">
            <a:avLst/>
          </a:prstGeom>
        </p:spPr>
      </p:pic>
      <p:sp>
        <p:nvSpPr>
          <p:cNvPr id="5" name="pole tekstowe 4"/>
          <p:cNvSpPr txBox="1"/>
          <p:nvPr/>
        </p:nvSpPr>
        <p:spPr>
          <a:xfrm>
            <a:off x="2834640" y="5958840"/>
            <a:ext cx="9083040" cy="899160"/>
          </a:xfrm>
          <a:prstGeom prst="rect">
            <a:avLst/>
          </a:prstGeom>
          <a:noFill/>
        </p:spPr>
        <p:txBody>
          <a:bodyPr wrap="square" rtlCol="0">
            <a:spAutoFit/>
          </a:bodyPr>
          <a:lstStyle/>
          <a:p>
            <a:endParaRPr lang="pl-PL" dirty="0"/>
          </a:p>
        </p:txBody>
      </p:sp>
      <p:pic>
        <p:nvPicPr>
          <p:cNvPr id="6" name="Obraz 5" descr="http://www.funduszedlamazowsza.eu/g2/oryginal/2015_09/28d91a5dfc33a80e6c7d83615bf421bb.jpg"/>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619144"/>
            <a:ext cx="6705600" cy="789276"/>
          </a:xfrm>
          <a:prstGeom prst="rect">
            <a:avLst/>
          </a:prstGeom>
          <a:noFill/>
          <a:ln>
            <a:noFill/>
          </a:ln>
        </p:spPr>
      </p:pic>
    </p:spTree>
    <p:extLst>
      <p:ext uri="{BB962C8B-B14F-4D97-AF65-F5344CB8AC3E}">
        <p14:creationId xmlns:p14="http://schemas.microsoft.com/office/powerpoint/2010/main" val="2273522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latin typeface="Comic Sans MS" pitchFamily="66" charset="0"/>
              </a:rPr>
              <a:t>WYKAZ NARODOWOŚCI, KTÓRE WALCZYŁY POD MONTE CASSINO</a:t>
            </a:r>
            <a:endParaRPr lang="pl-PL" dirty="0">
              <a:latin typeface="Comic Sans MS" pitchFamily="66" charset="0"/>
            </a:endParaRPr>
          </a:p>
        </p:txBody>
      </p:sp>
      <p:sp>
        <p:nvSpPr>
          <p:cNvPr id="3" name="Symbol zastępczy zawartości 2"/>
          <p:cNvSpPr>
            <a:spLocks noGrp="1"/>
          </p:cNvSpPr>
          <p:nvPr>
            <p:ph idx="1"/>
          </p:nvPr>
        </p:nvSpPr>
        <p:spPr/>
        <p:txBody>
          <a:bodyPr numCol="3">
            <a:normAutofit/>
          </a:bodyPr>
          <a:lstStyle/>
          <a:p>
            <a:r>
              <a:rPr lang="pl-PL" sz="2000" dirty="0" smtClean="0">
                <a:latin typeface="Comic Sans MS" pitchFamily="66" charset="0"/>
              </a:rPr>
              <a:t>Anglicy</a:t>
            </a:r>
          </a:p>
          <a:p>
            <a:r>
              <a:rPr lang="pl-PL" sz="2000" dirty="0" smtClean="0">
                <a:latin typeface="Comic Sans MS" pitchFamily="66" charset="0"/>
              </a:rPr>
              <a:t>Szkoci</a:t>
            </a:r>
          </a:p>
          <a:p>
            <a:r>
              <a:rPr lang="pl-PL" sz="2000" dirty="0" smtClean="0">
                <a:latin typeface="Comic Sans MS" pitchFamily="66" charset="0"/>
              </a:rPr>
              <a:t>Walijczycy</a:t>
            </a:r>
          </a:p>
          <a:p>
            <a:r>
              <a:rPr lang="pl-PL" sz="2000" dirty="0" smtClean="0">
                <a:latin typeface="Comic Sans MS" pitchFamily="66" charset="0"/>
              </a:rPr>
              <a:t>Irlandczycy</a:t>
            </a:r>
          </a:p>
          <a:p>
            <a:r>
              <a:rPr lang="pl-PL" sz="2000" dirty="0" smtClean="0">
                <a:latin typeface="Comic Sans MS" pitchFamily="66" charset="0"/>
              </a:rPr>
              <a:t>Nowozelandczycy</a:t>
            </a:r>
          </a:p>
          <a:p>
            <a:r>
              <a:rPr lang="pl-PL" sz="2000" dirty="0" smtClean="0">
                <a:latin typeface="Comic Sans MS" pitchFamily="66" charset="0"/>
              </a:rPr>
              <a:t>Kanadyjczycy</a:t>
            </a:r>
          </a:p>
          <a:p>
            <a:r>
              <a:rPr lang="pl-PL" sz="2000" dirty="0" smtClean="0">
                <a:latin typeface="Comic Sans MS" pitchFamily="66" charset="0"/>
              </a:rPr>
              <a:t>Amerykanie</a:t>
            </a:r>
          </a:p>
          <a:p>
            <a:r>
              <a:rPr lang="pl-PL" sz="2000" dirty="0" err="1" smtClean="0">
                <a:latin typeface="Comic Sans MS" pitchFamily="66" charset="0"/>
              </a:rPr>
              <a:t>Sikhowie</a:t>
            </a:r>
            <a:endParaRPr lang="pl-PL" sz="2000" dirty="0" smtClean="0">
              <a:latin typeface="Comic Sans MS" pitchFamily="66" charset="0"/>
            </a:endParaRPr>
          </a:p>
          <a:p>
            <a:r>
              <a:rPr lang="pl-PL" sz="2000" dirty="0" err="1" smtClean="0">
                <a:latin typeface="Comic Sans MS" pitchFamily="66" charset="0"/>
              </a:rPr>
              <a:t>Ghurkowie</a:t>
            </a:r>
            <a:endParaRPr lang="pl-PL" sz="2000" dirty="0" smtClean="0">
              <a:latin typeface="Comic Sans MS" pitchFamily="66" charset="0"/>
            </a:endParaRPr>
          </a:p>
          <a:p>
            <a:r>
              <a:rPr lang="pl-PL" sz="2000" dirty="0" smtClean="0">
                <a:latin typeface="Comic Sans MS" pitchFamily="66" charset="0"/>
              </a:rPr>
              <a:t>Grecy</a:t>
            </a:r>
          </a:p>
          <a:p>
            <a:r>
              <a:rPr lang="pl-PL" sz="2000" dirty="0" smtClean="0">
                <a:latin typeface="Comic Sans MS" pitchFamily="66" charset="0"/>
              </a:rPr>
              <a:t>Francuzi</a:t>
            </a:r>
          </a:p>
          <a:p>
            <a:r>
              <a:rPr lang="pl-PL" sz="2000" dirty="0" smtClean="0">
                <a:latin typeface="Comic Sans MS" pitchFamily="66" charset="0"/>
              </a:rPr>
              <a:t>Algierczycy</a:t>
            </a:r>
          </a:p>
          <a:p>
            <a:r>
              <a:rPr lang="pl-PL" sz="2000" dirty="0" smtClean="0">
                <a:latin typeface="Comic Sans MS" pitchFamily="66" charset="0"/>
              </a:rPr>
              <a:t>Marokańczycy</a:t>
            </a:r>
          </a:p>
          <a:p>
            <a:r>
              <a:rPr lang="pl-PL" sz="2000" dirty="0" smtClean="0">
                <a:latin typeface="Comic Sans MS" pitchFamily="66" charset="0"/>
              </a:rPr>
              <a:t>Tunezyjczycy</a:t>
            </a:r>
          </a:p>
          <a:p>
            <a:r>
              <a:rPr lang="pl-PL" sz="2000" dirty="0" smtClean="0">
                <a:latin typeface="Comic Sans MS" pitchFamily="66" charset="0"/>
              </a:rPr>
              <a:t>Polacy</a:t>
            </a:r>
          </a:p>
          <a:p>
            <a:r>
              <a:rPr lang="pl-PL" sz="2000" dirty="0" smtClean="0">
                <a:latin typeface="Comic Sans MS" pitchFamily="66" charset="0"/>
              </a:rPr>
              <a:t>Włosi </a:t>
            </a:r>
          </a:p>
          <a:p>
            <a:r>
              <a:rPr lang="pl-PL" sz="2000" dirty="0" smtClean="0">
                <a:latin typeface="Comic Sans MS" pitchFamily="66" charset="0"/>
              </a:rPr>
              <a:t>Ukraińcy</a:t>
            </a:r>
          </a:p>
          <a:p>
            <a:r>
              <a:rPr lang="pl-PL" sz="2000" dirty="0" smtClean="0">
                <a:latin typeface="Comic Sans MS" pitchFamily="66" charset="0"/>
              </a:rPr>
              <a:t>Białorusini</a:t>
            </a:r>
          </a:p>
          <a:p>
            <a:r>
              <a:rPr lang="pl-PL" sz="2000" dirty="0" smtClean="0">
                <a:latin typeface="Comic Sans MS" pitchFamily="66" charset="0"/>
              </a:rPr>
              <a:t>Czesi</a:t>
            </a:r>
          </a:p>
          <a:p>
            <a:r>
              <a:rPr lang="pl-PL" sz="2000" dirty="0" smtClean="0">
                <a:latin typeface="Comic Sans MS" pitchFamily="66" charset="0"/>
              </a:rPr>
              <a:t>Austriacy</a:t>
            </a:r>
          </a:p>
          <a:p>
            <a:r>
              <a:rPr lang="pl-PL" sz="2000" dirty="0" smtClean="0">
                <a:latin typeface="Comic Sans MS" pitchFamily="66" charset="0"/>
              </a:rPr>
              <a:t>Niemcy</a:t>
            </a:r>
          </a:p>
          <a:p>
            <a:r>
              <a:rPr lang="pl-PL" sz="2000" dirty="0" smtClean="0">
                <a:latin typeface="Comic Sans MS" pitchFamily="66" charset="0"/>
              </a:rPr>
              <a:t>Ugandyjczycy</a:t>
            </a:r>
          </a:p>
          <a:p>
            <a:r>
              <a:rPr lang="pl-PL" sz="2000" dirty="0" smtClean="0">
                <a:latin typeface="Comic Sans MS" pitchFamily="66" charset="0"/>
              </a:rPr>
              <a:t>Kenijczycy</a:t>
            </a:r>
          </a:p>
          <a:p>
            <a:r>
              <a:rPr lang="pl-PL" sz="2000" dirty="0" smtClean="0">
                <a:latin typeface="Comic Sans MS" pitchFamily="66" charset="0"/>
              </a:rPr>
              <a:t>Rodezyjczycy</a:t>
            </a:r>
          </a:p>
          <a:p>
            <a:r>
              <a:rPr lang="pl-PL" sz="2000" dirty="0" smtClean="0">
                <a:latin typeface="Comic Sans MS" pitchFamily="66" charset="0"/>
              </a:rPr>
              <a:t>Afrykanerzy</a:t>
            </a:r>
          </a:p>
          <a:p>
            <a:r>
              <a:rPr lang="pl-PL" sz="2000" dirty="0" smtClean="0"/>
              <a:t>Australijczycy </a:t>
            </a:r>
          </a:p>
          <a:p>
            <a:endParaRPr lang="pl-PL" sz="2000" dirty="0" smtClean="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6018" y="4236834"/>
            <a:ext cx="4646493" cy="2621166"/>
          </a:xfrm>
          <a:prstGeom prst="rect">
            <a:avLst/>
          </a:prstGeom>
        </p:spPr>
      </p:pic>
    </p:spTree>
    <p:extLst>
      <p:ext uri="{BB962C8B-B14F-4D97-AF65-F5344CB8AC3E}">
        <p14:creationId xmlns:p14="http://schemas.microsoft.com/office/powerpoint/2010/main" val="1283624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Po zakończeniu II Wojny </a:t>
            </a:r>
            <a:r>
              <a:rPr lang="pl-PL" dirty="0" smtClean="0">
                <a:latin typeface="Comic Sans MS" pitchFamily="66" charset="0"/>
              </a:rPr>
              <a:t>Światowej</a:t>
            </a:r>
            <a:endParaRPr lang="pl-PL" dirty="0">
              <a:latin typeface="Comic Sans MS" pitchFamily="66" charset="0"/>
            </a:endParaRPr>
          </a:p>
        </p:txBody>
      </p:sp>
      <p:sp>
        <p:nvSpPr>
          <p:cNvPr id="3" name="Symbol zastępczy zawartości 2"/>
          <p:cNvSpPr>
            <a:spLocks noGrp="1"/>
          </p:cNvSpPr>
          <p:nvPr>
            <p:ph idx="1"/>
          </p:nvPr>
        </p:nvSpPr>
        <p:spPr/>
        <p:txBody>
          <a:bodyPr/>
          <a:lstStyle/>
          <a:p>
            <a:r>
              <a:rPr lang="pl-PL" dirty="0" smtClean="0">
                <a:latin typeface="Comic Sans MS" pitchFamily="66" charset="0"/>
              </a:rPr>
              <a:t>W 1946 roku Generał Anders  zostaje Naczelnym Wodzem Polskich Sił Zbrojnych na Zachodzie.</a:t>
            </a:r>
            <a:br>
              <a:rPr lang="pl-PL" dirty="0" smtClean="0">
                <a:latin typeface="Comic Sans MS" pitchFamily="66" charset="0"/>
              </a:rPr>
            </a:br>
            <a:r>
              <a:rPr lang="pl-PL" dirty="0" smtClean="0">
                <a:latin typeface="Comic Sans MS" pitchFamily="66" charset="0"/>
              </a:rPr>
              <a:t> Niestety, po wojenne władze </a:t>
            </a:r>
            <a:br>
              <a:rPr lang="pl-PL" dirty="0" smtClean="0">
                <a:latin typeface="Comic Sans MS" pitchFamily="66" charset="0"/>
              </a:rPr>
            </a:br>
            <a:r>
              <a:rPr lang="pl-PL" dirty="0" smtClean="0">
                <a:latin typeface="Comic Sans MS" pitchFamily="66" charset="0"/>
              </a:rPr>
              <a:t>pozbawiły gen. Andersa </a:t>
            </a:r>
            <a:br>
              <a:rPr lang="pl-PL" dirty="0" smtClean="0">
                <a:latin typeface="Comic Sans MS" pitchFamily="66" charset="0"/>
              </a:rPr>
            </a:br>
            <a:r>
              <a:rPr lang="pl-PL" dirty="0" smtClean="0">
                <a:latin typeface="Comic Sans MS" pitchFamily="66" charset="0"/>
              </a:rPr>
              <a:t>obywatelstwa polskiego, </a:t>
            </a:r>
            <a:br>
              <a:rPr lang="pl-PL" dirty="0" smtClean="0">
                <a:latin typeface="Comic Sans MS" pitchFamily="66" charset="0"/>
              </a:rPr>
            </a:br>
            <a:r>
              <a:rPr lang="pl-PL" dirty="0" smtClean="0">
                <a:latin typeface="Comic Sans MS" pitchFamily="66" charset="0"/>
              </a:rPr>
              <a:t>co spowodowało, </a:t>
            </a:r>
            <a:br>
              <a:rPr lang="pl-PL" dirty="0" smtClean="0">
                <a:latin typeface="Comic Sans MS" pitchFamily="66" charset="0"/>
              </a:rPr>
            </a:br>
            <a:r>
              <a:rPr lang="pl-PL" dirty="0" smtClean="0">
                <a:latin typeface="Comic Sans MS" pitchFamily="66" charset="0"/>
              </a:rPr>
              <a:t>iż zamieszkał on w Londynie. </a:t>
            </a:r>
            <a:br>
              <a:rPr lang="pl-PL" dirty="0" smtClean="0">
                <a:latin typeface="Comic Sans MS" pitchFamily="66" charset="0"/>
              </a:rPr>
            </a:br>
            <a:r>
              <a:rPr lang="pl-PL" dirty="0" smtClean="0">
                <a:latin typeface="Comic Sans MS" pitchFamily="66" charset="0"/>
              </a:rPr>
              <a:t>16 maja 1954 roku </a:t>
            </a:r>
            <a:br>
              <a:rPr lang="pl-PL" dirty="0" smtClean="0">
                <a:latin typeface="Comic Sans MS" pitchFamily="66" charset="0"/>
              </a:rPr>
            </a:br>
            <a:r>
              <a:rPr lang="pl-PL" dirty="0" smtClean="0">
                <a:latin typeface="Comic Sans MS" pitchFamily="66" charset="0"/>
              </a:rPr>
              <a:t>otrzymał awans </a:t>
            </a:r>
            <a:br>
              <a:rPr lang="pl-PL" dirty="0" smtClean="0">
                <a:latin typeface="Comic Sans MS" pitchFamily="66" charset="0"/>
              </a:rPr>
            </a:br>
            <a:r>
              <a:rPr lang="pl-PL" dirty="0" smtClean="0">
                <a:latin typeface="Comic Sans MS" pitchFamily="66" charset="0"/>
              </a:rPr>
              <a:t>do stopnia generała broni</a:t>
            </a:r>
            <a:endParaRPr lang="pl-PL" dirty="0">
              <a:latin typeface="Comic Sans MS" pitchFamily="66" charset="0"/>
            </a:endParaRPr>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6220" y="2704929"/>
            <a:ext cx="4762500" cy="2567201"/>
          </a:xfrm>
          <a:prstGeom prst="rect">
            <a:avLst/>
          </a:prstGeom>
        </p:spPr>
      </p:pic>
    </p:spTree>
    <p:extLst>
      <p:ext uri="{BB962C8B-B14F-4D97-AF65-F5344CB8AC3E}">
        <p14:creationId xmlns:p14="http://schemas.microsoft.com/office/powerpoint/2010/main" val="1779270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64875"/>
            <a:ext cx="10515600" cy="740344"/>
          </a:xfrm>
        </p:spPr>
        <p:txBody>
          <a:bodyPr/>
          <a:lstStyle/>
          <a:p>
            <a:pPr algn="ctr"/>
            <a:r>
              <a:rPr lang="pl-PL" dirty="0" smtClean="0">
                <a:latin typeface="Comic Sans MS" pitchFamily="66" charset="0"/>
              </a:rPr>
              <a:t>PIEŚŃ O MONTE CASSINO</a:t>
            </a:r>
            <a:endParaRPr lang="pl-PL" dirty="0">
              <a:latin typeface="Comic Sans MS" pitchFamily="66" charset="0"/>
            </a:endParaRPr>
          </a:p>
        </p:txBody>
      </p:sp>
      <p:sp>
        <p:nvSpPr>
          <p:cNvPr id="3" name="Symbol zastępczy zawartości 2"/>
          <p:cNvSpPr>
            <a:spLocks noGrp="1"/>
          </p:cNvSpPr>
          <p:nvPr>
            <p:ph idx="1"/>
          </p:nvPr>
        </p:nvSpPr>
        <p:spPr>
          <a:xfrm>
            <a:off x="532263" y="1091822"/>
            <a:ext cx="12192000" cy="5766178"/>
          </a:xfrm>
        </p:spPr>
        <p:txBody>
          <a:bodyPr numCol="3">
            <a:noAutofit/>
          </a:bodyPr>
          <a:lstStyle/>
          <a:p>
            <a:pPr marL="0" indent="0">
              <a:buNone/>
            </a:pPr>
            <a:r>
              <a:rPr lang="pl-PL" sz="1400" dirty="0" smtClean="0">
                <a:latin typeface="Comic Sans MS" pitchFamily="66" charset="0"/>
              </a:rPr>
              <a:t>Czy </a:t>
            </a:r>
            <a:r>
              <a:rPr lang="pl-PL" sz="1400" dirty="0">
                <a:latin typeface="Comic Sans MS" pitchFamily="66" charset="0"/>
              </a:rPr>
              <a:t>widzisz te gruzy na szczycie?</a:t>
            </a:r>
          </a:p>
          <a:p>
            <a:pPr marL="0" indent="0">
              <a:buNone/>
            </a:pPr>
            <a:r>
              <a:rPr lang="pl-PL" sz="1400" dirty="0">
                <a:latin typeface="Comic Sans MS" pitchFamily="66" charset="0"/>
              </a:rPr>
              <a:t>Tam wróg twój się kryje jak szczur!</a:t>
            </a:r>
          </a:p>
          <a:p>
            <a:pPr marL="0" indent="0">
              <a:buNone/>
            </a:pPr>
            <a:r>
              <a:rPr lang="pl-PL" sz="1400" dirty="0">
                <a:latin typeface="Comic Sans MS" pitchFamily="66" charset="0"/>
              </a:rPr>
              <a:t>Musicie, musicie, musicie</a:t>
            </a:r>
          </a:p>
          <a:p>
            <a:pPr marL="0" indent="0">
              <a:buNone/>
            </a:pPr>
            <a:r>
              <a:rPr lang="pl-PL" sz="1400" dirty="0">
                <a:latin typeface="Comic Sans MS" pitchFamily="66" charset="0"/>
              </a:rPr>
              <a:t>Za kark wziąć i strącić go z chmur!</a:t>
            </a:r>
          </a:p>
          <a:p>
            <a:pPr marL="0" indent="0">
              <a:buNone/>
            </a:pPr>
            <a:r>
              <a:rPr lang="pl-PL" sz="1400" dirty="0">
                <a:latin typeface="Comic Sans MS" pitchFamily="66" charset="0"/>
              </a:rPr>
              <a:t>I poszli szaleni, zażarci,</a:t>
            </a:r>
          </a:p>
          <a:p>
            <a:pPr marL="0" indent="0">
              <a:buNone/>
            </a:pPr>
            <a:r>
              <a:rPr lang="pl-PL" sz="1400" dirty="0">
                <a:latin typeface="Comic Sans MS" pitchFamily="66" charset="0"/>
              </a:rPr>
              <a:t>I poszli zabijać i mścić,</a:t>
            </a:r>
          </a:p>
          <a:p>
            <a:pPr marL="0" indent="0">
              <a:buNone/>
            </a:pPr>
            <a:r>
              <a:rPr lang="pl-PL" sz="1400" dirty="0">
                <a:latin typeface="Comic Sans MS" pitchFamily="66" charset="0"/>
              </a:rPr>
              <a:t>I poszli, jak zwykle uparci,</a:t>
            </a:r>
          </a:p>
          <a:p>
            <a:pPr marL="0" indent="0">
              <a:buNone/>
            </a:pPr>
            <a:r>
              <a:rPr lang="pl-PL" sz="1400" dirty="0">
                <a:latin typeface="Comic Sans MS" pitchFamily="66" charset="0"/>
              </a:rPr>
              <a:t>Jak zawsze - za honor się bić.</a:t>
            </a:r>
          </a:p>
          <a:p>
            <a:pPr marL="0" indent="0">
              <a:buNone/>
            </a:pPr>
            <a:endParaRPr lang="pl-PL" sz="1400" dirty="0">
              <a:latin typeface="Comic Sans MS" pitchFamily="66" charset="0"/>
            </a:endParaRPr>
          </a:p>
          <a:p>
            <a:pPr marL="0" indent="0">
              <a:buNone/>
            </a:pPr>
            <a:r>
              <a:rPr lang="pl-PL" sz="1400" dirty="0">
                <a:latin typeface="Comic Sans MS" pitchFamily="66" charset="0"/>
              </a:rPr>
              <a:t>Czerwone maki na Monte Cassino</a:t>
            </a:r>
          </a:p>
          <a:p>
            <a:pPr marL="0" indent="0">
              <a:buNone/>
            </a:pPr>
            <a:r>
              <a:rPr lang="pl-PL" sz="1400" dirty="0">
                <a:latin typeface="Comic Sans MS" pitchFamily="66" charset="0"/>
              </a:rPr>
              <a:t>Zamiast rosy piły polską krew.</a:t>
            </a:r>
          </a:p>
          <a:p>
            <a:pPr marL="0" indent="0">
              <a:buNone/>
            </a:pPr>
            <a:r>
              <a:rPr lang="pl-PL" sz="1400" dirty="0">
                <a:latin typeface="Comic Sans MS" pitchFamily="66" charset="0"/>
              </a:rPr>
              <a:t>Po tych makach szedł żołnierz i ginął,</a:t>
            </a:r>
          </a:p>
          <a:p>
            <a:pPr marL="0" indent="0">
              <a:buNone/>
            </a:pPr>
            <a:r>
              <a:rPr lang="pl-PL" sz="1400" dirty="0">
                <a:latin typeface="Comic Sans MS" pitchFamily="66" charset="0"/>
              </a:rPr>
              <a:t>Lecz od śmierci silniejszy był gniew.</a:t>
            </a:r>
          </a:p>
          <a:p>
            <a:pPr marL="0" indent="0">
              <a:buNone/>
            </a:pPr>
            <a:r>
              <a:rPr lang="pl-PL" sz="1400" dirty="0">
                <a:latin typeface="Comic Sans MS" pitchFamily="66" charset="0"/>
              </a:rPr>
              <a:t>Przejdą lata i wieki przeminą,</a:t>
            </a:r>
          </a:p>
          <a:p>
            <a:pPr marL="0" indent="0">
              <a:buNone/>
            </a:pPr>
            <a:r>
              <a:rPr lang="pl-PL" sz="1400" dirty="0">
                <a:latin typeface="Comic Sans MS" pitchFamily="66" charset="0"/>
              </a:rPr>
              <a:t>Pozostaną ślady dawnych dni</a:t>
            </a:r>
          </a:p>
          <a:p>
            <a:pPr marL="0" indent="0">
              <a:buNone/>
            </a:pPr>
            <a:r>
              <a:rPr lang="pl-PL" sz="1400" dirty="0">
                <a:latin typeface="Comic Sans MS" pitchFamily="66" charset="0"/>
              </a:rPr>
              <a:t>I tylko maki na Monte Cassino</a:t>
            </a:r>
          </a:p>
          <a:p>
            <a:pPr marL="0" indent="0">
              <a:buNone/>
            </a:pPr>
            <a:r>
              <a:rPr lang="pl-PL" sz="1400" dirty="0">
                <a:latin typeface="Comic Sans MS" pitchFamily="66" charset="0"/>
              </a:rPr>
              <a:t>Czerwieńsze będą, bo z polskiej wzrosną krwi.</a:t>
            </a:r>
          </a:p>
          <a:p>
            <a:pPr marL="0" indent="0">
              <a:buNone/>
            </a:pPr>
            <a:endParaRPr lang="pl-PL" sz="1400" dirty="0">
              <a:latin typeface="Comic Sans MS" pitchFamily="66" charset="0"/>
            </a:endParaRPr>
          </a:p>
          <a:p>
            <a:pPr marL="0" indent="0">
              <a:buNone/>
            </a:pPr>
            <a:r>
              <a:rPr lang="pl-PL" sz="1400" dirty="0">
                <a:latin typeface="Comic Sans MS" pitchFamily="66" charset="0"/>
              </a:rPr>
              <a:t>Runęli przez ogień straceńcy,</a:t>
            </a:r>
          </a:p>
          <a:p>
            <a:pPr marL="0" indent="0">
              <a:buNone/>
            </a:pPr>
            <a:r>
              <a:rPr lang="pl-PL" sz="1400" dirty="0">
                <a:latin typeface="Comic Sans MS" pitchFamily="66" charset="0"/>
              </a:rPr>
              <a:t>Niejeden z nich dostał i padł,</a:t>
            </a:r>
          </a:p>
          <a:p>
            <a:pPr marL="0" indent="0">
              <a:buNone/>
            </a:pPr>
            <a:r>
              <a:rPr lang="pl-PL" sz="1400" dirty="0">
                <a:latin typeface="Comic Sans MS" pitchFamily="66" charset="0"/>
              </a:rPr>
              <a:t>Jak ci z </a:t>
            </a:r>
            <a:r>
              <a:rPr lang="pl-PL" sz="1400" dirty="0" err="1">
                <a:latin typeface="Comic Sans MS" pitchFamily="66" charset="0"/>
              </a:rPr>
              <a:t>Samosierry</a:t>
            </a:r>
            <a:r>
              <a:rPr lang="pl-PL" sz="1400" dirty="0">
                <a:latin typeface="Comic Sans MS" pitchFamily="66" charset="0"/>
              </a:rPr>
              <a:t> szaleńcy,</a:t>
            </a:r>
          </a:p>
          <a:p>
            <a:pPr marL="0" indent="0">
              <a:buNone/>
            </a:pPr>
            <a:r>
              <a:rPr lang="pl-PL" sz="1400" dirty="0">
                <a:latin typeface="Comic Sans MS" pitchFamily="66" charset="0"/>
              </a:rPr>
              <a:t>Jak ci spod </a:t>
            </a:r>
            <a:r>
              <a:rPr lang="pl-PL" sz="1400" dirty="0" err="1">
                <a:latin typeface="Comic Sans MS" pitchFamily="66" charset="0"/>
              </a:rPr>
              <a:t>Rokitny</a:t>
            </a:r>
            <a:r>
              <a:rPr lang="pl-PL" sz="1400" dirty="0">
                <a:latin typeface="Comic Sans MS" pitchFamily="66" charset="0"/>
              </a:rPr>
              <a:t> sprzed lat.</a:t>
            </a:r>
          </a:p>
          <a:p>
            <a:pPr marL="0" indent="0">
              <a:buNone/>
            </a:pPr>
            <a:r>
              <a:rPr lang="pl-PL" sz="1400" dirty="0">
                <a:latin typeface="Comic Sans MS" pitchFamily="66" charset="0"/>
              </a:rPr>
              <a:t>Runęli impetem szalonym</a:t>
            </a:r>
          </a:p>
          <a:p>
            <a:pPr marL="0" indent="0">
              <a:buNone/>
            </a:pPr>
            <a:r>
              <a:rPr lang="pl-PL" sz="1400" dirty="0">
                <a:latin typeface="Comic Sans MS" pitchFamily="66" charset="0"/>
              </a:rPr>
              <a:t>I doszli, i udał się szturm,</a:t>
            </a:r>
          </a:p>
          <a:p>
            <a:pPr marL="0" indent="0">
              <a:buNone/>
            </a:pPr>
            <a:r>
              <a:rPr lang="pl-PL" sz="1400" dirty="0">
                <a:latin typeface="Comic Sans MS" pitchFamily="66" charset="0"/>
              </a:rPr>
              <a:t>I sztandar swój biało-czerwony</a:t>
            </a:r>
          </a:p>
          <a:p>
            <a:pPr marL="0" indent="0">
              <a:buNone/>
            </a:pPr>
            <a:r>
              <a:rPr lang="pl-PL" sz="1400" dirty="0">
                <a:latin typeface="Comic Sans MS" pitchFamily="66" charset="0"/>
              </a:rPr>
              <a:t>Zatknęli na gruzach wśród chmur.</a:t>
            </a:r>
          </a:p>
          <a:p>
            <a:pPr marL="0" indent="0">
              <a:buNone/>
            </a:pPr>
            <a:endParaRPr lang="pl-PL" sz="1400" dirty="0">
              <a:latin typeface="Comic Sans MS" pitchFamily="66" charset="0"/>
            </a:endParaRPr>
          </a:p>
          <a:p>
            <a:pPr marL="0" indent="0">
              <a:buNone/>
            </a:pPr>
            <a:r>
              <a:rPr lang="pl-PL" sz="1400" dirty="0">
                <a:latin typeface="Comic Sans MS" pitchFamily="66" charset="0"/>
              </a:rPr>
              <a:t>Czerwone maki na Monte Cassino</a:t>
            </a:r>
          </a:p>
          <a:p>
            <a:pPr marL="0" indent="0">
              <a:buNone/>
            </a:pPr>
            <a:r>
              <a:rPr lang="pl-PL" sz="1400" dirty="0">
                <a:latin typeface="Comic Sans MS" pitchFamily="66" charset="0"/>
              </a:rPr>
              <a:t>Zamiast rosy piły polską krew.</a:t>
            </a:r>
          </a:p>
          <a:p>
            <a:pPr marL="0" indent="0">
              <a:buNone/>
            </a:pPr>
            <a:r>
              <a:rPr lang="pl-PL" sz="1400" dirty="0">
                <a:latin typeface="Comic Sans MS" pitchFamily="66" charset="0"/>
              </a:rPr>
              <a:t>Po tych makach szedł żołnierz i ginął,</a:t>
            </a:r>
          </a:p>
          <a:p>
            <a:pPr marL="0" indent="0">
              <a:buNone/>
            </a:pPr>
            <a:r>
              <a:rPr lang="pl-PL" sz="1400" dirty="0">
                <a:latin typeface="Comic Sans MS" pitchFamily="66" charset="0"/>
              </a:rPr>
              <a:t>Lecz od śmierci silniejszy był gniew.</a:t>
            </a:r>
          </a:p>
          <a:p>
            <a:pPr marL="0" indent="0">
              <a:buNone/>
            </a:pPr>
            <a:r>
              <a:rPr lang="pl-PL" sz="1400" dirty="0">
                <a:latin typeface="Comic Sans MS" pitchFamily="66" charset="0"/>
              </a:rPr>
              <a:t>Przejdą lata i wieki przeminą,</a:t>
            </a:r>
          </a:p>
          <a:p>
            <a:pPr marL="0" indent="0">
              <a:buNone/>
            </a:pPr>
            <a:r>
              <a:rPr lang="pl-PL" sz="1400" dirty="0">
                <a:latin typeface="Comic Sans MS" pitchFamily="66" charset="0"/>
              </a:rPr>
              <a:t>Pozostaną ślady dawnych dni</a:t>
            </a:r>
          </a:p>
          <a:p>
            <a:pPr marL="0" indent="0">
              <a:buNone/>
            </a:pPr>
            <a:r>
              <a:rPr lang="pl-PL" sz="1400" dirty="0">
                <a:latin typeface="Comic Sans MS" pitchFamily="66" charset="0"/>
              </a:rPr>
              <a:t>I tylko maki na Monte Cassino</a:t>
            </a:r>
          </a:p>
          <a:p>
            <a:pPr marL="0" indent="0">
              <a:buNone/>
            </a:pPr>
            <a:r>
              <a:rPr lang="pl-PL" sz="1400" dirty="0">
                <a:latin typeface="Comic Sans MS" pitchFamily="66" charset="0"/>
              </a:rPr>
              <a:t>Czerwieńsze będą, bo z polskiej wzrosną krwi.</a:t>
            </a:r>
          </a:p>
          <a:p>
            <a:pPr marL="0" indent="0">
              <a:buNone/>
            </a:pPr>
            <a:endParaRPr lang="pl-PL" sz="1400" dirty="0">
              <a:latin typeface="Comic Sans MS" pitchFamily="66" charset="0"/>
            </a:endParaRPr>
          </a:p>
          <a:p>
            <a:pPr marL="0" indent="0">
              <a:buNone/>
            </a:pPr>
            <a:r>
              <a:rPr lang="pl-PL" sz="1400" dirty="0">
                <a:latin typeface="Comic Sans MS" pitchFamily="66" charset="0"/>
              </a:rPr>
              <a:t>Czy widzisz ten rząd białych krzyży?</a:t>
            </a:r>
          </a:p>
          <a:p>
            <a:pPr marL="0" indent="0">
              <a:buNone/>
            </a:pPr>
            <a:r>
              <a:rPr lang="pl-PL" sz="1400" dirty="0">
                <a:latin typeface="Comic Sans MS" pitchFamily="66" charset="0"/>
              </a:rPr>
              <a:t>Tu Polak z honorem brał ślub!</a:t>
            </a:r>
          </a:p>
          <a:p>
            <a:pPr marL="0" indent="0">
              <a:buNone/>
            </a:pPr>
            <a:r>
              <a:rPr lang="pl-PL" sz="1400" dirty="0">
                <a:latin typeface="Comic Sans MS" pitchFamily="66" charset="0"/>
              </a:rPr>
              <a:t>Idź naprzód - im dalej, im wyżej,</a:t>
            </a:r>
          </a:p>
          <a:p>
            <a:pPr marL="0" indent="0">
              <a:buNone/>
            </a:pPr>
            <a:r>
              <a:rPr lang="pl-PL" sz="1400" dirty="0">
                <a:latin typeface="Comic Sans MS" pitchFamily="66" charset="0"/>
              </a:rPr>
              <a:t>Tym więcej ich znajdziesz u stóp.</a:t>
            </a:r>
          </a:p>
          <a:p>
            <a:pPr marL="0" indent="0">
              <a:buNone/>
            </a:pPr>
            <a:r>
              <a:rPr lang="pl-PL" sz="1400" dirty="0">
                <a:latin typeface="Comic Sans MS" pitchFamily="66" charset="0"/>
              </a:rPr>
              <a:t>Ta ziemia do Polski należy,</a:t>
            </a:r>
          </a:p>
          <a:p>
            <a:pPr marL="0" indent="0">
              <a:buNone/>
            </a:pPr>
            <a:r>
              <a:rPr lang="pl-PL" sz="1400" dirty="0">
                <a:latin typeface="Comic Sans MS" pitchFamily="66" charset="0"/>
              </a:rPr>
              <a:t>Choć Polska daleko jest stąd,</a:t>
            </a:r>
          </a:p>
          <a:p>
            <a:pPr marL="0" indent="0">
              <a:buNone/>
            </a:pPr>
            <a:r>
              <a:rPr lang="pl-PL" sz="1400" dirty="0">
                <a:latin typeface="Comic Sans MS" pitchFamily="66" charset="0"/>
              </a:rPr>
              <a:t>Bo wolność krzyżami się mierzy,</a:t>
            </a:r>
          </a:p>
          <a:p>
            <a:pPr marL="0" indent="0">
              <a:buNone/>
            </a:pPr>
            <a:r>
              <a:rPr lang="pl-PL" sz="1400" dirty="0">
                <a:latin typeface="Comic Sans MS" pitchFamily="66" charset="0"/>
              </a:rPr>
              <a:t>Historia ten jeden ma błąd.</a:t>
            </a:r>
          </a:p>
          <a:p>
            <a:pPr marL="0" indent="0">
              <a:buNone/>
            </a:pPr>
            <a:endParaRPr lang="pl-PL" sz="1400" dirty="0">
              <a:latin typeface="Comic Sans MS" pitchFamily="66" charset="0"/>
            </a:endParaRPr>
          </a:p>
          <a:p>
            <a:pPr marL="0" indent="0">
              <a:buNone/>
            </a:pPr>
            <a:r>
              <a:rPr lang="pl-PL" sz="1400" dirty="0">
                <a:latin typeface="Comic Sans MS" pitchFamily="66" charset="0"/>
              </a:rPr>
              <a:t>Czerwone maki na Monte Cassino</a:t>
            </a:r>
          </a:p>
          <a:p>
            <a:pPr marL="0" indent="0">
              <a:buNone/>
            </a:pPr>
            <a:r>
              <a:rPr lang="pl-PL" sz="1400" dirty="0">
                <a:latin typeface="Comic Sans MS" pitchFamily="66" charset="0"/>
              </a:rPr>
              <a:t>Zamiast rosy piły polską krew.</a:t>
            </a:r>
          </a:p>
          <a:p>
            <a:pPr marL="0" indent="0">
              <a:buNone/>
            </a:pPr>
            <a:r>
              <a:rPr lang="pl-PL" sz="1400" dirty="0">
                <a:latin typeface="Comic Sans MS" pitchFamily="66" charset="0"/>
              </a:rPr>
              <a:t>Po tych makach szedł żołnierz i ginął,</a:t>
            </a:r>
          </a:p>
          <a:p>
            <a:pPr marL="0" indent="0">
              <a:buNone/>
            </a:pPr>
            <a:r>
              <a:rPr lang="pl-PL" sz="1400" dirty="0">
                <a:latin typeface="Comic Sans MS" pitchFamily="66" charset="0"/>
              </a:rPr>
              <a:t>Lecz od śmierci silniejszy był gniew.</a:t>
            </a:r>
          </a:p>
          <a:p>
            <a:pPr marL="0" indent="0">
              <a:buNone/>
            </a:pPr>
            <a:r>
              <a:rPr lang="pl-PL" sz="1400" dirty="0">
                <a:latin typeface="Comic Sans MS" pitchFamily="66" charset="0"/>
              </a:rPr>
              <a:t>Przejdą lata i wieki przeminą,</a:t>
            </a:r>
          </a:p>
          <a:p>
            <a:pPr marL="0" indent="0">
              <a:buNone/>
            </a:pPr>
            <a:r>
              <a:rPr lang="pl-PL" sz="1400" dirty="0">
                <a:latin typeface="Comic Sans MS" pitchFamily="66" charset="0"/>
              </a:rPr>
              <a:t>Pozostaną ślady dawnych dni</a:t>
            </a:r>
          </a:p>
          <a:p>
            <a:pPr marL="0" indent="0">
              <a:buNone/>
            </a:pPr>
            <a:r>
              <a:rPr lang="pl-PL" sz="1400" dirty="0">
                <a:latin typeface="Comic Sans MS" pitchFamily="66" charset="0"/>
              </a:rPr>
              <a:t>I tylko maki na Monte Cassino</a:t>
            </a:r>
          </a:p>
          <a:p>
            <a:pPr marL="0" indent="0">
              <a:buNone/>
            </a:pPr>
            <a:r>
              <a:rPr lang="pl-PL" sz="1400" dirty="0">
                <a:latin typeface="Comic Sans MS" pitchFamily="66" charset="0"/>
              </a:rPr>
              <a:t>Czerwieńsze będą, bo z polskiej wzrosną krwi. </a:t>
            </a:r>
          </a:p>
        </p:txBody>
      </p:sp>
    </p:spTree>
    <p:extLst>
      <p:ext uri="{BB962C8B-B14F-4D97-AF65-F5344CB8AC3E}">
        <p14:creationId xmlns:p14="http://schemas.microsoft.com/office/powerpoint/2010/main" val="422226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omic Sans MS" pitchFamily="66" charset="0"/>
              </a:rPr>
              <a:t>Powstanie  II Korpusu Polskiego</a:t>
            </a:r>
            <a:endParaRPr lang="pl-PL" dirty="0">
              <a:latin typeface="Comic Sans MS" pitchFamily="66" charset="0"/>
            </a:endParaRPr>
          </a:p>
        </p:txBody>
      </p:sp>
      <p:sp>
        <p:nvSpPr>
          <p:cNvPr id="3" name="Symbol zastępczy zawartości 2"/>
          <p:cNvSpPr>
            <a:spLocks noGrp="1"/>
          </p:cNvSpPr>
          <p:nvPr>
            <p:ph idx="1"/>
          </p:nvPr>
        </p:nvSpPr>
        <p:spPr/>
        <p:txBody>
          <a:bodyPr/>
          <a:lstStyle/>
          <a:p>
            <a:r>
              <a:rPr lang="pl-PL" dirty="0" smtClean="0">
                <a:latin typeface="Comic Sans MS" pitchFamily="66" charset="0"/>
              </a:rPr>
              <a:t>II Korpus Polski powstał w sierpniu 1943 roku w Iraku</a:t>
            </a:r>
            <a:br>
              <a:rPr lang="pl-PL" dirty="0" smtClean="0">
                <a:latin typeface="Comic Sans MS" pitchFamily="66" charset="0"/>
              </a:rPr>
            </a:br>
            <a:r>
              <a:rPr lang="pl-PL" dirty="0" smtClean="0">
                <a:latin typeface="Comic Sans MS" pitchFamily="66" charset="0"/>
              </a:rPr>
              <a:t> z rozkazu Naczelnego Wodza gen. Broni Władysława Sikorskiego –</a:t>
            </a:r>
            <a:br>
              <a:rPr lang="pl-PL" dirty="0" smtClean="0">
                <a:latin typeface="Comic Sans MS" pitchFamily="66" charset="0"/>
              </a:rPr>
            </a:br>
            <a:r>
              <a:rPr lang="pl-PL" dirty="0" smtClean="0">
                <a:latin typeface="Comic Sans MS" pitchFamily="66" charset="0"/>
              </a:rPr>
              <a:t>już po śmierci Sikorskiego </a:t>
            </a:r>
          </a:p>
          <a:p>
            <a:r>
              <a:rPr lang="pl-PL" dirty="0" smtClean="0">
                <a:latin typeface="Comic Sans MS" pitchFamily="66" charset="0"/>
              </a:rPr>
              <a:t>II Korpus Polski w chwili wejścia na front</a:t>
            </a:r>
          </a:p>
          <a:p>
            <a:pPr marL="0" indent="0">
              <a:buNone/>
            </a:pPr>
            <a:r>
              <a:rPr lang="pl-PL" dirty="0" smtClean="0">
                <a:latin typeface="Comic Sans MS" pitchFamily="66" charset="0"/>
              </a:rPr>
              <a:t>    Włoski liczył 46000 żołnierzy obu płci.</a:t>
            </a:r>
          </a:p>
          <a:p>
            <a:pPr marL="0" indent="0">
              <a:buNone/>
            </a:pPr>
            <a:r>
              <a:rPr lang="pl-PL" dirty="0" smtClean="0">
                <a:latin typeface="Comic Sans MS" pitchFamily="66" charset="0"/>
              </a:rPr>
              <a:t>    We Włoszech II </a:t>
            </a:r>
            <a:r>
              <a:rPr lang="pl-PL" dirty="0">
                <a:latin typeface="Comic Sans MS" pitchFamily="66" charset="0"/>
              </a:rPr>
              <a:t>K</a:t>
            </a:r>
            <a:r>
              <a:rPr lang="pl-PL" dirty="0" smtClean="0">
                <a:latin typeface="Comic Sans MS" pitchFamily="66" charset="0"/>
              </a:rPr>
              <a:t>orpus Polski wchodził</a:t>
            </a:r>
          </a:p>
          <a:p>
            <a:pPr marL="0" indent="0">
              <a:buNone/>
            </a:pPr>
            <a:r>
              <a:rPr lang="pl-PL" dirty="0" smtClean="0">
                <a:latin typeface="Comic Sans MS" pitchFamily="66" charset="0"/>
              </a:rPr>
              <a:t>    w skład 8 Armii Brytyjskiej.</a:t>
            </a:r>
          </a:p>
          <a:p>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5383" y="3298706"/>
            <a:ext cx="4906617" cy="3559294"/>
          </a:xfrm>
          <a:prstGeom prst="rect">
            <a:avLst/>
          </a:prstGeom>
        </p:spPr>
      </p:pic>
    </p:spTree>
    <p:extLst>
      <p:ext uri="{BB962C8B-B14F-4D97-AF65-F5344CB8AC3E}">
        <p14:creationId xmlns:p14="http://schemas.microsoft.com/office/powerpoint/2010/main" val="2888409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latin typeface="Comic Sans MS" pitchFamily="66" charset="0"/>
              </a:rPr>
              <a:t>W skład II Korpusu Polskiego wchodziły następujące jednostki</a:t>
            </a:r>
            <a:endParaRPr lang="pl-PL" dirty="0">
              <a:latin typeface="Comic Sans MS" pitchFamily="66" charset="0"/>
            </a:endParaRPr>
          </a:p>
        </p:txBody>
      </p:sp>
      <p:sp>
        <p:nvSpPr>
          <p:cNvPr id="3" name="Symbol zastępczy zawartości 2"/>
          <p:cNvSpPr>
            <a:spLocks noGrp="1"/>
          </p:cNvSpPr>
          <p:nvPr>
            <p:ph idx="1"/>
          </p:nvPr>
        </p:nvSpPr>
        <p:spPr/>
        <p:txBody>
          <a:bodyPr/>
          <a:lstStyle/>
          <a:p>
            <a:r>
              <a:rPr lang="pl-PL" dirty="0" smtClean="0">
                <a:latin typeface="Comic Sans MS" pitchFamily="66" charset="0"/>
              </a:rPr>
              <a:t>2 Warszawska Brygada Pancerna-gen. broni Bronisław Rakowski.</a:t>
            </a:r>
          </a:p>
          <a:p>
            <a:r>
              <a:rPr lang="pl-PL" dirty="0" smtClean="0">
                <a:latin typeface="Comic Sans MS" pitchFamily="66" charset="0"/>
              </a:rPr>
              <a:t>3 Dywizja Strzelców Karpackich - gen. Brygady Bronisław Duch.</a:t>
            </a:r>
          </a:p>
          <a:p>
            <a:r>
              <a:rPr lang="pl-PL" dirty="0" smtClean="0">
                <a:latin typeface="Comic Sans MS" pitchFamily="66" charset="0"/>
              </a:rPr>
              <a:t>5 Kresowa Dywizja Piechoty - gen. Brygady Nikodem Sulik.</a:t>
            </a:r>
          </a:p>
          <a:p>
            <a:r>
              <a:rPr lang="pl-PL" dirty="0" smtClean="0">
                <a:latin typeface="Comic Sans MS" pitchFamily="66" charset="0"/>
              </a:rPr>
              <a:t>2  Grupa Artylerii -  gen. Brygady Ludwik Ząbkowski</a:t>
            </a:r>
          </a:p>
          <a:p>
            <a:r>
              <a:rPr lang="pl-PL" dirty="0" smtClean="0">
                <a:latin typeface="Comic Sans MS" pitchFamily="66" charset="0"/>
              </a:rPr>
              <a:t>Baza II Korpusu – gen. Brygady Marian Przewłocki.   </a:t>
            </a:r>
          </a:p>
          <a:p>
            <a:endParaRPr lang="pl-PL" dirty="0" smtClean="0"/>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4464" y="3872646"/>
            <a:ext cx="3811178" cy="2985354"/>
          </a:xfrm>
          <a:prstGeom prst="rect">
            <a:avLst/>
          </a:prstGeom>
        </p:spPr>
      </p:pic>
    </p:spTree>
    <p:extLst>
      <p:ext uri="{BB962C8B-B14F-4D97-AF65-F5344CB8AC3E}">
        <p14:creationId xmlns:p14="http://schemas.microsoft.com/office/powerpoint/2010/main" val="3283410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latin typeface="Comic Sans MS" pitchFamily="66" charset="0"/>
              </a:rPr>
              <a:t>Generał Anders </a:t>
            </a:r>
            <a:endParaRPr lang="pl-PL" dirty="0">
              <a:latin typeface="Comic Sans MS" pitchFamily="66" charset="0"/>
            </a:endParaRPr>
          </a:p>
        </p:txBody>
      </p:sp>
      <p:sp>
        <p:nvSpPr>
          <p:cNvPr id="3" name="Symbol zastępczy zawartości 2"/>
          <p:cNvSpPr>
            <a:spLocks noGrp="1"/>
          </p:cNvSpPr>
          <p:nvPr>
            <p:ph idx="1"/>
          </p:nvPr>
        </p:nvSpPr>
        <p:spPr/>
        <p:txBody>
          <a:bodyPr/>
          <a:lstStyle/>
          <a:p>
            <a:r>
              <a:rPr lang="pl-PL" dirty="0" smtClean="0">
                <a:latin typeface="Comic Sans MS" pitchFamily="66" charset="0"/>
              </a:rPr>
              <a:t>Polski oficer , bojową karierę rozpoczął w 1914, gdy jako porucznik dragonów armii rosyjskiej wyruszył na wojnę. Po utworzeniu I Korpusu Polskiego wstąpił do niego , a po kapitulacji korpusu  przybył do Polski . W wojnie polsko – bolszewickiej był dowódcą 15 pułku Ułanów Poznańskich. W 1925r. Pełnił obowiązki komendanta Warszawy.</a:t>
            </a:r>
            <a:r>
              <a:rPr lang="pl-PL" sz="2400" dirty="0" smtClean="0">
                <a:latin typeface="Comic Sans MS" pitchFamily="66" charset="0"/>
              </a:rPr>
              <a:t> </a:t>
            </a:r>
            <a:br>
              <a:rPr lang="pl-PL" sz="2400" dirty="0" smtClean="0">
                <a:latin typeface="Comic Sans MS" pitchFamily="66" charset="0"/>
              </a:rPr>
            </a:br>
            <a:r>
              <a:rPr lang="pl-PL" sz="2400" dirty="0" smtClean="0">
                <a:latin typeface="Comic Sans MS" pitchFamily="66" charset="0"/>
              </a:rPr>
              <a:t>Był doradcą Drugiego Korpusu Głównego. </a:t>
            </a:r>
            <a:br>
              <a:rPr lang="pl-PL" sz="2400" dirty="0" smtClean="0">
                <a:latin typeface="Comic Sans MS" pitchFamily="66" charset="0"/>
              </a:rPr>
            </a:br>
            <a:r>
              <a:rPr lang="pl-PL" sz="2400" dirty="0" smtClean="0">
                <a:latin typeface="Comic Sans MS" pitchFamily="66" charset="0"/>
              </a:rPr>
              <a:t>Brał udział w: wojnach i bitwach, </a:t>
            </a:r>
            <a:br>
              <a:rPr lang="pl-PL" sz="2400" dirty="0" smtClean="0">
                <a:latin typeface="Comic Sans MS" pitchFamily="66" charset="0"/>
              </a:rPr>
            </a:br>
            <a:r>
              <a:rPr lang="pl-PL" sz="2400" dirty="0" smtClean="0">
                <a:latin typeface="Comic Sans MS" pitchFamily="66" charset="0"/>
              </a:rPr>
              <a:t>I wojnie światowej, powstaniu wielkopolskim, </a:t>
            </a:r>
            <a:br>
              <a:rPr lang="pl-PL" sz="2400" dirty="0" smtClean="0">
                <a:latin typeface="Comic Sans MS" pitchFamily="66" charset="0"/>
              </a:rPr>
            </a:br>
            <a:r>
              <a:rPr lang="pl-PL" sz="2400" dirty="0" smtClean="0">
                <a:latin typeface="Comic Sans MS" pitchFamily="66" charset="0"/>
              </a:rPr>
              <a:t>wojnie polsko-bolszewickiej,</a:t>
            </a:r>
            <a:br>
              <a:rPr lang="pl-PL" sz="2400" dirty="0" smtClean="0">
                <a:latin typeface="Comic Sans MS" pitchFamily="66" charset="0"/>
              </a:rPr>
            </a:br>
            <a:r>
              <a:rPr lang="pl-PL" sz="2400" dirty="0" smtClean="0">
                <a:latin typeface="Comic Sans MS" pitchFamily="66" charset="0"/>
              </a:rPr>
              <a:t> II wojnie światowej, kampanii wrześniowej</a:t>
            </a:r>
            <a:br>
              <a:rPr lang="pl-PL" sz="2400" dirty="0" smtClean="0">
                <a:latin typeface="Comic Sans MS" pitchFamily="66" charset="0"/>
              </a:rPr>
            </a:br>
            <a:r>
              <a:rPr lang="pl-PL" sz="2400" dirty="0" smtClean="0">
                <a:latin typeface="Comic Sans MS" pitchFamily="66" charset="0"/>
              </a:rPr>
              <a:t> i bitwie pod Monte Cassino.</a:t>
            </a:r>
            <a:endParaRPr lang="pl-PL" dirty="0">
              <a:latin typeface="Comic Sans MS" pitchFamily="66" charset="0"/>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9687" y="3749495"/>
            <a:ext cx="3157182" cy="2681785"/>
          </a:xfrm>
          <a:prstGeom prst="rect">
            <a:avLst/>
          </a:prstGeom>
        </p:spPr>
      </p:pic>
    </p:spTree>
    <p:extLst>
      <p:ext uri="{BB962C8B-B14F-4D97-AF65-F5344CB8AC3E}">
        <p14:creationId xmlns:p14="http://schemas.microsoft.com/office/powerpoint/2010/main" val="4068442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4023" y="218365"/>
            <a:ext cx="11168417" cy="6555641"/>
          </a:xfrm>
          <a:prstGeom prst="rect">
            <a:avLst/>
          </a:prstGeom>
        </p:spPr>
        <p:txBody>
          <a:bodyPr wrap="square">
            <a:spAutoFit/>
          </a:bodyPr>
          <a:lstStyle/>
          <a:p>
            <a:pPr algn="ctr"/>
            <a:r>
              <a:rPr lang="pl-PL" sz="2800" dirty="0">
                <a:latin typeface="Comic Sans MS" pitchFamily="66" charset="0"/>
              </a:rPr>
              <a:t>Na terenie Palestyny korpus podporządkowano dowódcy brytyjskiej 9 Armii, gen. Williamowi Holmesowi. Strona brytyjska wyznaczyła termin osiągnięcia przez korpus gotowości na 1 stycznia 1944. Dowódca korpusu, gen. Władysław Anders zachował stanowisko dowódcy Armii Polskiej na Wschodzie. 25 listopada 1943 gen. Kazimierz </a:t>
            </a:r>
            <a:r>
              <a:rPr lang="pl-PL" sz="2800" dirty="0" smtClean="0">
                <a:latin typeface="Comic Sans MS" pitchFamily="66" charset="0"/>
              </a:rPr>
              <a:t>Sosnkowski wydał </a:t>
            </a:r>
            <a:r>
              <a:rPr lang="pl-PL" sz="2800" i="1" dirty="0">
                <a:latin typeface="Comic Sans MS" pitchFamily="66" charset="0"/>
              </a:rPr>
              <a:t>Wytyczne organizacyjne dla Armii Polskiej na Wschodzie</a:t>
            </a:r>
            <a:r>
              <a:rPr lang="pl-PL" sz="2800" dirty="0">
                <a:latin typeface="Comic Sans MS" pitchFamily="66" charset="0"/>
              </a:rPr>
              <a:t>. Zgodnie z tymi wytycznymi Armia Polska na Wschodzie została podzielona na trzy rzuty. Rzut pierwszy tworzył 2 Korpus Polski wraz z Bazą </a:t>
            </a:r>
            <a:r>
              <a:rPr lang="pl-PL" sz="2800" dirty="0" smtClean="0">
                <a:latin typeface="Comic Sans MS" pitchFamily="66" charset="0"/>
              </a:rPr>
              <a:t>Armii </a:t>
            </a:r>
            <a:r>
              <a:rPr lang="pl-PL" sz="2800" dirty="0">
                <a:latin typeface="Comic Sans MS" pitchFamily="66" charset="0"/>
              </a:rPr>
              <a:t>Polskiej na Wschodzie. Rzut drugi tworzył sztab armii i </a:t>
            </a:r>
            <a:r>
              <a:rPr lang="pl-PL" sz="2800" dirty="0" smtClean="0">
                <a:latin typeface="Comic Sans MS" pitchFamily="66" charset="0"/>
              </a:rPr>
              <a:t>jednostki. </a:t>
            </a:r>
            <a:r>
              <a:rPr lang="pl-PL" sz="2800" dirty="0">
                <a:latin typeface="Comic Sans MS" pitchFamily="66" charset="0"/>
              </a:rPr>
              <a:t>Trzeci rzut stanowiły jednostki armii pozostające na terenie Palestyny, Syrii i Iranu.</a:t>
            </a:r>
          </a:p>
          <a:p>
            <a:pPr algn="ctr"/>
            <a:r>
              <a:rPr lang="pl-PL" sz="2800" dirty="0">
                <a:latin typeface="Comic Sans MS" pitchFamily="66" charset="0"/>
              </a:rPr>
              <a:t>W listopadzie rozpoczęto przegrupowanie korpusu do Egiptu. Jako pierwsza przemieściła się 3 DSK. W grudniu wyjechało dowództwo i służby korpusu oraz </a:t>
            </a:r>
            <a:r>
              <a:rPr lang="pl-PL" sz="2800" dirty="0" smtClean="0">
                <a:latin typeface="Comic Sans MS" pitchFamily="66" charset="0"/>
              </a:rPr>
              <a:t>artyleria.</a:t>
            </a:r>
          </a:p>
        </p:txBody>
      </p:sp>
    </p:spTree>
    <p:extLst>
      <p:ext uri="{BB962C8B-B14F-4D97-AF65-F5344CB8AC3E}">
        <p14:creationId xmlns:p14="http://schemas.microsoft.com/office/powerpoint/2010/main" val="32073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omic Sans MS" pitchFamily="66" charset="0"/>
              </a:rPr>
              <a:t> BITWY O MONTE CASSINO</a:t>
            </a:r>
            <a:endParaRPr lang="pl-PL" dirty="0">
              <a:latin typeface="Comic Sans MS" pitchFamily="66" charset="0"/>
            </a:endParaRPr>
          </a:p>
        </p:txBody>
      </p:sp>
      <p:sp>
        <p:nvSpPr>
          <p:cNvPr id="3" name="Symbol zastępczy zawartości 2"/>
          <p:cNvSpPr>
            <a:spLocks noGrp="1"/>
          </p:cNvSpPr>
          <p:nvPr>
            <p:ph idx="1"/>
          </p:nvPr>
        </p:nvSpPr>
        <p:spPr/>
        <p:txBody>
          <a:bodyPr>
            <a:normAutofit/>
          </a:bodyPr>
          <a:lstStyle/>
          <a:p>
            <a:r>
              <a:rPr lang="pl-PL" dirty="0" smtClean="0">
                <a:solidFill>
                  <a:schemeClr val="tx2"/>
                </a:solidFill>
                <a:latin typeface="Comic Sans MS" pitchFamily="66" charset="0"/>
              </a:rPr>
              <a:t>Pierwsza bitwa o zdobycie Monte Cassino rozegrała się w dniach 17-22 stycznia 1944</a:t>
            </a:r>
          </a:p>
          <a:p>
            <a:endParaRPr lang="pl-PL" dirty="0" smtClean="0">
              <a:solidFill>
                <a:schemeClr val="tx2"/>
              </a:solidFill>
              <a:latin typeface="Comic Sans MS" pitchFamily="66" charset="0"/>
            </a:endParaRPr>
          </a:p>
          <a:p>
            <a:r>
              <a:rPr lang="pl-PL" dirty="0" smtClean="0">
                <a:solidFill>
                  <a:schemeClr val="tx2"/>
                </a:solidFill>
                <a:latin typeface="Comic Sans MS" pitchFamily="66" charset="0"/>
              </a:rPr>
              <a:t>Druga bitwa o Monte Cassino rozpoczęła się 12 lutego.</a:t>
            </a:r>
          </a:p>
          <a:p>
            <a:endParaRPr lang="pl-PL" dirty="0" smtClean="0">
              <a:solidFill>
                <a:schemeClr val="tx2"/>
              </a:solidFill>
              <a:latin typeface="Comic Sans MS" pitchFamily="66" charset="0"/>
            </a:endParaRPr>
          </a:p>
          <a:p>
            <a:r>
              <a:rPr lang="pl-PL" dirty="0" smtClean="0">
                <a:solidFill>
                  <a:schemeClr val="tx2"/>
                </a:solidFill>
                <a:latin typeface="Comic Sans MS" pitchFamily="66" charset="0"/>
              </a:rPr>
              <a:t>Trzecia bitwa o Monte Cassino zaczęła się 15 marca od doszczętnego zbombardowania miasta Cassino i klasztoru.</a:t>
            </a:r>
          </a:p>
          <a:p>
            <a:endParaRPr lang="pl-PL" dirty="0" smtClean="0">
              <a:solidFill>
                <a:schemeClr val="tx2"/>
              </a:solidFill>
              <a:latin typeface="Comic Sans MS" pitchFamily="66" charset="0"/>
            </a:endParaRPr>
          </a:p>
          <a:p>
            <a:r>
              <a:rPr lang="pl-PL" dirty="0" smtClean="0">
                <a:solidFill>
                  <a:schemeClr val="tx2"/>
                </a:solidFill>
                <a:latin typeface="Comic Sans MS" pitchFamily="66" charset="0"/>
              </a:rPr>
              <a:t>Czwarta bitwa: Pierwsze natarcie rozpoczęło się 11 maja o godz.23.00, </a:t>
            </a:r>
            <a:endParaRPr lang="pl-PL" dirty="0">
              <a:latin typeface="Comic Sans MS" pitchFamily="66" charset="0"/>
            </a:endParaRPr>
          </a:p>
        </p:txBody>
      </p:sp>
    </p:spTree>
    <p:extLst>
      <p:ext uri="{BB962C8B-B14F-4D97-AF65-F5344CB8AC3E}">
        <p14:creationId xmlns:p14="http://schemas.microsoft.com/office/powerpoint/2010/main" val="303521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6728" y="1310186"/>
            <a:ext cx="12192000" cy="3875963"/>
          </a:xfrm>
        </p:spPr>
        <p:txBody>
          <a:bodyPr>
            <a:noAutofit/>
          </a:bodyPr>
          <a:lstStyle/>
          <a:p>
            <a:pPr algn="ctr"/>
            <a:r>
              <a:rPr lang="pl-PL" sz="2000" cap="none" dirty="0" smtClean="0">
                <a:solidFill>
                  <a:schemeClr val="tx2"/>
                </a:solidFill>
                <a:latin typeface="Comic Sans MS" pitchFamily="66" charset="0"/>
              </a:rPr>
              <a:t>Pierwsze natarcie rozpoczęło się 11 maja o godz.23.00, </a:t>
            </a:r>
            <a:br>
              <a:rPr lang="pl-PL" sz="2000" cap="none" dirty="0" smtClean="0">
                <a:solidFill>
                  <a:schemeClr val="tx2"/>
                </a:solidFill>
                <a:latin typeface="Comic Sans MS" pitchFamily="66" charset="0"/>
              </a:rPr>
            </a:br>
            <a:r>
              <a:rPr lang="pl-PL" sz="2000" cap="none" dirty="0" smtClean="0">
                <a:solidFill>
                  <a:schemeClr val="tx2"/>
                </a:solidFill>
                <a:latin typeface="Comic Sans MS" pitchFamily="66" charset="0"/>
              </a:rPr>
              <a:t>lecz załamało się po 24 godzinach i oddziały ponosząc ogromne straty wycofały się na pozycje wyjściowe. Natarcie to nie osiągnęło sukcesu, bo  nie osiągnął go, walcząc na lewym skrzydle Korpus Brytyjski.</a:t>
            </a:r>
            <a:br>
              <a:rPr lang="pl-PL" sz="2000" cap="none" dirty="0" smtClean="0">
                <a:solidFill>
                  <a:schemeClr val="tx2"/>
                </a:solidFill>
                <a:latin typeface="Comic Sans MS" pitchFamily="66" charset="0"/>
              </a:rPr>
            </a:br>
            <a:r>
              <a:rPr lang="pl-PL" sz="2000" cap="none" dirty="0" smtClean="0">
                <a:solidFill>
                  <a:schemeClr val="tx2"/>
                </a:solidFill>
                <a:latin typeface="Comic Sans MS" pitchFamily="66" charset="0"/>
              </a:rPr>
              <a:t/>
            </a:r>
            <a:br>
              <a:rPr lang="pl-PL" sz="2000" cap="none" dirty="0" smtClean="0">
                <a:solidFill>
                  <a:schemeClr val="tx2"/>
                </a:solidFill>
                <a:latin typeface="Comic Sans MS" pitchFamily="66" charset="0"/>
              </a:rPr>
            </a:br>
            <a:r>
              <a:rPr lang="pl-PL" sz="2000" cap="none" dirty="0" smtClean="0">
                <a:solidFill>
                  <a:schemeClr val="tx2"/>
                </a:solidFill>
                <a:latin typeface="Comic Sans MS" pitchFamily="66" charset="0"/>
              </a:rPr>
              <a:t>Do drugiego natarcia, które rozpoczęło się 17 maja gen. Anders zmobilizował wszystkie posiadane rezerwy ludzkie, wysyłając na linie walki kierowców, mechaników, kucharzy i oficerów sztabowych. Drugie natarcie zakończyło się </a:t>
            </a:r>
            <a:br>
              <a:rPr lang="pl-PL" sz="2000" cap="none" dirty="0" smtClean="0">
                <a:solidFill>
                  <a:schemeClr val="tx2"/>
                </a:solidFill>
                <a:latin typeface="Comic Sans MS" pitchFamily="66" charset="0"/>
              </a:rPr>
            </a:br>
            <a:r>
              <a:rPr lang="pl-PL" sz="2000" cap="none" dirty="0" smtClean="0">
                <a:solidFill>
                  <a:schemeClr val="tx2"/>
                </a:solidFill>
                <a:latin typeface="Comic Sans MS" pitchFamily="66" charset="0"/>
              </a:rPr>
              <a:t>18 maja rano, wejściem Polaków do opuszczonego klasztoru</a:t>
            </a:r>
            <a:endParaRPr lang="pl-PL" sz="2000" cap="none" dirty="0">
              <a:latin typeface="Comic Sans MS" pitchFamily="66" charset="0"/>
            </a:endParaRPr>
          </a:p>
        </p:txBody>
      </p:sp>
    </p:spTree>
    <p:extLst>
      <p:ext uri="{BB962C8B-B14F-4D97-AF65-F5344CB8AC3E}">
        <p14:creationId xmlns:p14="http://schemas.microsoft.com/office/powerpoint/2010/main" val="3997614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2800" dirty="0" smtClean="0">
                <a:latin typeface="Comic Sans MS" pitchFamily="66" charset="0"/>
              </a:rPr>
              <a:t>LISTA  BYŁYCH ZOŁNIERZY BIORĄCYCH UDZIAŁ W WALCE O MONTE CASSINO POCHODZĄCYCH Z GMINY </a:t>
            </a:r>
            <a:br>
              <a:rPr lang="pl-PL" sz="2800" dirty="0" smtClean="0">
                <a:latin typeface="Comic Sans MS" pitchFamily="66" charset="0"/>
              </a:rPr>
            </a:br>
            <a:r>
              <a:rPr lang="pl-PL" sz="2800" dirty="0" smtClean="0">
                <a:latin typeface="Comic Sans MS" pitchFamily="66" charset="0"/>
              </a:rPr>
              <a:t>GRABÓW </a:t>
            </a:r>
            <a:r>
              <a:rPr lang="pl-PL" sz="2800" smtClean="0">
                <a:latin typeface="Comic Sans MS" pitchFamily="66" charset="0"/>
              </a:rPr>
              <a:t>NAD PILICĄ</a:t>
            </a:r>
            <a:endParaRPr lang="pl-PL" sz="2800" dirty="0">
              <a:latin typeface="Comic Sans MS" pitchFamily="66" charset="0"/>
            </a:endParaRPr>
          </a:p>
        </p:txBody>
      </p:sp>
      <p:sp>
        <p:nvSpPr>
          <p:cNvPr id="3" name="Symbol zastępczy zawartości 2"/>
          <p:cNvSpPr>
            <a:spLocks noGrp="1"/>
          </p:cNvSpPr>
          <p:nvPr>
            <p:ph idx="1"/>
          </p:nvPr>
        </p:nvSpPr>
        <p:spPr/>
        <p:txBody>
          <a:bodyPr>
            <a:normAutofit fontScale="77500" lnSpcReduction="20000"/>
          </a:bodyPr>
          <a:lstStyle/>
          <a:p>
            <a:r>
              <a:rPr lang="pl-PL" dirty="0" smtClean="0">
                <a:latin typeface="Comic Sans MS" pitchFamily="66" charset="0"/>
              </a:rPr>
              <a:t>1. Staszewski Józef – </a:t>
            </a:r>
            <a:r>
              <a:rPr lang="pl-PL" dirty="0" err="1" smtClean="0">
                <a:latin typeface="Comic Sans MS" pitchFamily="66" charset="0"/>
              </a:rPr>
              <a:t>Tomczyn</a:t>
            </a:r>
            <a:r>
              <a:rPr lang="pl-PL" dirty="0" smtClean="0">
                <a:latin typeface="Comic Sans MS" pitchFamily="66" charset="0"/>
              </a:rPr>
              <a:t>                                  </a:t>
            </a:r>
          </a:p>
          <a:p>
            <a:r>
              <a:rPr lang="pl-PL" dirty="0" smtClean="0">
                <a:latin typeface="Comic Sans MS" pitchFamily="66" charset="0"/>
              </a:rPr>
              <a:t>2. Szatan Wacław – Grabów nad Pilicą                        </a:t>
            </a:r>
          </a:p>
          <a:p>
            <a:r>
              <a:rPr lang="pl-PL" dirty="0" smtClean="0">
                <a:latin typeface="Comic Sans MS" pitchFamily="66" charset="0"/>
              </a:rPr>
              <a:t>3. Kowalski Jan – Grabów nad Pilicą</a:t>
            </a:r>
          </a:p>
          <a:p>
            <a:r>
              <a:rPr lang="pl-PL" dirty="0" smtClean="0">
                <a:latin typeface="Comic Sans MS" pitchFamily="66" charset="0"/>
              </a:rPr>
              <a:t>4. </a:t>
            </a:r>
            <a:r>
              <a:rPr lang="pl-PL" smtClean="0">
                <a:latin typeface="Comic Sans MS" pitchFamily="66" charset="0"/>
              </a:rPr>
              <a:t>Komorek </a:t>
            </a:r>
            <a:r>
              <a:rPr lang="pl-PL" dirty="0" smtClean="0">
                <a:latin typeface="Comic Sans MS" pitchFamily="66" charset="0"/>
              </a:rPr>
              <a:t>Antoni – Grabowska Wola</a:t>
            </a:r>
          </a:p>
          <a:p>
            <a:r>
              <a:rPr lang="pl-PL" dirty="0" smtClean="0">
                <a:latin typeface="Comic Sans MS" pitchFamily="66" charset="0"/>
              </a:rPr>
              <a:t>5. Pietruszka Mieczysław – Broncin</a:t>
            </a:r>
          </a:p>
          <a:p>
            <a:r>
              <a:rPr lang="pl-PL" dirty="0" smtClean="0">
                <a:latin typeface="Comic Sans MS" pitchFamily="66" charset="0"/>
              </a:rPr>
              <a:t>6.  Kocyk Józef – </a:t>
            </a:r>
            <a:r>
              <a:rPr lang="pl-PL" dirty="0" err="1" smtClean="0">
                <a:latin typeface="Comic Sans MS" pitchFamily="66" charset="0"/>
              </a:rPr>
              <a:t>Tomczyn</a:t>
            </a:r>
            <a:endParaRPr lang="pl-PL" dirty="0" smtClean="0">
              <a:latin typeface="Comic Sans MS" pitchFamily="66" charset="0"/>
            </a:endParaRPr>
          </a:p>
          <a:p>
            <a:r>
              <a:rPr lang="pl-PL" dirty="0" smtClean="0">
                <a:latin typeface="Comic Sans MS" pitchFamily="66" charset="0"/>
              </a:rPr>
              <a:t>7. Kuciński Bronisław – </a:t>
            </a:r>
            <a:r>
              <a:rPr lang="pl-PL" dirty="0" err="1" smtClean="0">
                <a:latin typeface="Comic Sans MS" pitchFamily="66" charset="0"/>
              </a:rPr>
              <a:t>Tomczyn</a:t>
            </a:r>
            <a:endParaRPr lang="pl-PL" dirty="0" smtClean="0">
              <a:latin typeface="Comic Sans MS" pitchFamily="66" charset="0"/>
            </a:endParaRPr>
          </a:p>
          <a:p>
            <a:r>
              <a:rPr lang="pl-PL" dirty="0" smtClean="0">
                <a:latin typeface="Comic Sans MS" pitchFamily="66" charset="0"/>
              </a:rPr>
              <a:t>8. Korczak Jan – Grabów nad Pilicą</a:t>
            </a:r>
          </a:p>
          <a:p>
            <a:r>
              <a:rPr lang="pl-PL" dirty="0" smtClean="0">
                <a:latin typeface="Comic Sans MS" pitchFamily="66" charset="0"/>
              </a:rPr>
              <a:t>9. Majewski Andrzej – Brzozówka </a:t>
            </a:r>
          </a:p>
          <a:p>
            <a:r>
              <a:rPr lang="pl-PL" dirty="0" smtClean="0">
                <a:latin typeface="Comic Sans MS" pitchFamily="66" charset="0"/>
              </a:rPr>
              <a:t>10. Michalski Kazimierz – Brzozówka</a:t>
            </a:r>
          </a:p>
          <a:p>
            <a:r>
              <a:rPr lang="pl-PL" dirty="0" smtClean="0">
                <a:latin typeface="Comic Sans MS" pitchFamily="66" charset="0"/>
              </a:rPr>
              <a:t>11. Misiak Stanisław</a:t>
            </a:r>
          </a:p>
          <a:p>
            <a:r>
              <a:rPr lang="pl-PL" dirty="0" smtClean="0">
                <a:latin typeface="Comic Sans MS" pitchFamily="66" charset="0"/>
              </a:rPr>
              <a:t>12. </a:t>
            </a:r>
            <a:r>
              <a:rPr lang="pl-PL" dirty="0" err="1" smtClean="0">
                <a:latin typeface="Comic Sans MS" pitchFamily="66" charset="0"/>
              </a:rPr>
              <a:t>Lenorek</a:t>
            </a:r>
            <a:endParaRPr lang="pl-PL" dirty="0" smtClean="0">
              <a:latin typeface="Comic Sans MS" pitchFamily="66" charset="0"/>
            </a:endParaRPr>
          </a:p>
          <a:p>
            <a:r>
              <a:rPr lang="pl-PL" dirty="0" smtClean="0">
                <a:latin typeface="Comic Sans MS" pitchFamily="66" charset="0"/>
              </a:rPr>
              <a:t>13.Skwira Władysław</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1242" y="2280196"/>
            <a:ext cx="5785513" cy="4142427"/>
          </a:xfrm>
          <a:prstGeom prst="rect">
            <a:avLst/>
          </a:prstGeom>
        </p:spPr>
      </p:pic>
    </p:spTree>
    <p:extLst>
      <p:ext uri="{BB962C8B-B14F-4D97-AF65-F5344CB8AC3E}">
        <p14:creationId xmlns:p14="http://schemas.microsoft.com/office/powerpoint/2010/main" val="3857904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a">
  <a:themeElements>
    <a:clrScheme name="Para">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Para">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Module</Template>
  <TotalTime>1841</TotalTime>
  <Words>787</Words>
  <Application>Microsoft Office PowerPoint</Application>
  <PresentationFormat>Panoramiczny</PresentationFormat>
  <Paragraphs>123</Paragraphs>
  <Slides>11</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11</vt:i4>
      </vt:variant>
    </vt:vector>
  </HeadingPairs>
  <TitlesOfParts>
    <vt:vector size="15" baseType="lpstr">
      <vt:lpstr>Arial</vt:lpstr>
      <vt:lpstr>Century Gothic</vt:lpstr>
      <vt:lpstr>Comic Sans MS</vt:lpstr>
      <vt:lpstr>Para</vt:lpstr>
      <vt:lpstr>Monte Cassino</vt:lpstr>
      <vt:lpstr>PIEŚŃ O MONTE CASSINO</vt:lpstr>
      <vt:lpstr>Powstanie  II Korpusu Polskiego</vt:lpstr>
      <vt:lpstr>W skład II Korpusu Polskiego wchodziły następujące jednostki</vt:lpstr>
      <vt:lpstr>Generał Anders </vt:lpstr>
      <vt:lpstr>Prezentacja programu PowerPoint</vt:lpstr>
      <vt:lpstr> BITWY O MONTE CASSINO</vt:lpstr>
      <vt:lpstr>Pierwsze natarcie rozpoczęło się 11 maja o godz.23.00,  lecz załamało się po 24 godzinach i oddziały ponosząc ogromne straty wycofały się na pozycje wyjściowe. Natarcie to nie osiągnęło sukcesu, bo  nie osiągnął go, walcząc na lewym skrzydle Korpus Brytyjski.  Do drugiego natarcia, które rozpoczęło się 17 maja gen. Anders zmobilizował wszystkie posiadane rezerwy ludzkie, wysyłając na linie walki kierowców, mechaników, kucharzy i oficerów sztabowych. Drugie natarcie zakończyło się  18 maja rano, wejściem Polaków do opuszczonego klasztoru</vt:lpstr>
      <vt:lpstr>LISTA  BYŁYCH ZOŁNIERZY BIORĄCYCH UDZIAŁ W WALCE O MONTE CASSINO POCHODZĄCYCH Z GMINY  GRABÓW NAD PILICĄ</vt:lpstr>
      <vt:lpstr>WYKAZ NARODOWOŚCI, KTÓRE WALCZYŁY POD MONTE CASSINO</vt:lpstr>
      <vt:lpstr>Po zakończeniu II Wojny Światowej</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 Cassino</dc:title>
  <dc:creator>Kursor 3</dc:creator>
  <cp:lastModifiedBy>Sekretariat</cp:lastModifiedBy>
  <cp:revision>55</cp:revision>
  <dcterms:created xsi:type="dcterms:W3CDTF">2016-12-09T13:19:32Z</dcterms:created>
  <dcterms:modified xsi:type="dcterms:W3CDTF">2017-05-15T09:08:53Z</dcterms:modified>
</cp:coreProperties>
</file>